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5.jp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4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5" r:id="rId17"/>
    <p:sldId id="276" r:id="rId18"/>
    <p:sldId id="270" r:id="rId19"/>
    <p:sldId id="271" r:id="rId20"/>
    <p:sldId id="272" r:id="rId21"/>
    <p:sldId id="273" r:id="rId22"/>
  </p:sldIdLst>
  <p:sldSz cx="12192000" cy="6858000"/>
  <p:notesSz cx="6858000" cy="12192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iSans" panose="020B0604020202020204" charset="-122"/>
      <p:regular r:id="rId28"/>
    </p:embeddedFont>
    <p:embeddedFont>
      <p:font typeface="Noto Sans SC" panose="020B0604020202020204" charset="-128"/>
      <p:regular r:id="rId29"/>
    </p:embeddedFont>
    <p:embeddedFont>
      <p:font typeface="Trebuchet MS" panose="020B0603020202020204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-8-11.svg>
</file>

<file path=ppt/media/image-8-5.svg>
</file>

<file path=ppt/media/image-8-7.svg>
</file>

<file path=ppt/media/image-8-9.svg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865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jp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-8-7.svg"/><Relationship Id="rId3" Type="http://schemas.openxmlformats.org/officeDocument/2006/relationships/image" Target="../media/image1.jpg"/><Relationship Id="rId7" Type="http://schemas.openxmlformats.org/officeDocument/2006/relationships/image" Target="../media/image14.png"/><Relationship Id="rId12" Type="http://schemas.openxmlformats.org/officeDocument/2006/relationships/image" Target="../media/image-8-11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-8-5.svg"/><Relationship Id="rId11" Type="http://schemas.openxmlformats.org/officeDocument/2006/relationships/image" Target="../media/image16.png"/><Relationship Id="rId5" Type="http://schemas.openxmlformats.org/officeDocument/2006/relationships/image" Target="../media/image13.png"/><Relationship Id="rId10" Type="http://schemas.openxmlformats.org/officeDocument/2006/relationships/image" Target="../media/image-8-9.svg"/><Relationship Id="rId4" Type="http://schemas.openxmlformats.org/officeDocument/2006/relationships/image" Target="../media/image3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D31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03430" cy="70707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41105" y="944596"/>
            <a:ext cx="6264275" cy="22745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5400" b="1" dirty="0" smtClean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Electronic-Sales Command  </a:t>
            </a:r>
            <a:r>
              <a:rPr lang="en-US" sz="5400" b="1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Deck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28-d2nfa018bjvh7rlj0et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4465" y="5634037"/>
            <a:ext cx="2195830" cy="5441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02895" y="5688647"/>
            <a:ext cx="2058035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600" dirty="0" err="1" smtClean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Aduga</a:t>
            </a:r>
            <a:r>
              <a:rPr lang="en-US" sz="1600" dirty="0" smtClean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Emmanuel</a:t>
            </a:r>
            <a:endParaRPr lang="en-US" sz="1600" dirty="0"/>
          </a:p>
        </p:txBody>
      </p:sp>
      <p:pic>
        <p:nvPicPr>
          <p:cNvPr id="6" name="Image 2" descr="https://kimi-img.moonshot.cn/pub/slides/slides_tmpl/image/25-08-27-20:07:28-d2nfa018bjvh7rlj0et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6639" y="5597525"/>
            <a:ext cx="2195830" cy="54419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574193" y="5652135"/>
            <a:ext cx="172625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600" dirty="0" smtClean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</a:t>
            </a:r>
            <a:r>
              <a:rPr lang="en-US" sz="1600" dirty="0" smtClean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/09/2025</a:t>
            </a:r>
            <a:endParaRPr lang="en-US" sz="1600" dirty="0"/>
          </a:p>
        </p:txBody>
      </p:sp>
      <p:pic>
        <p:nvPicPr>
          <p:cNvPr id="8" name="Image 3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230495"/>
            <a:ext cx="2066290" cy="162750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635" y="882164"/>
            <a:ext cx="4759569" cy="30583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D31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3545" y="3815080"/>
            <a:ext cx="554736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What We Found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28-d2nfa018bjvh7rlj0f60.png"/>
          <p:cNvPicPr>
            <a:picLocks noChangeAspect="1"/>
          </p:cNvPicPr>
          <p:nvPr/>
        </p:nvPicPr>
        <p:blipFill>
          <a:blip r:embed="rId4">
            <a:alphaModFix amt="23000"/>
          </a:blip>
          <a:stretch>
            <a:fillRect/>
          </a:stretch>
        </p:blipFill>
        <p:spPr>
          <a:xfrm rot="5400000" flipH="1">
            <a:off x="8475980" y="2972435"/>
            <a:ext cx="1301115" cy="97663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pic>
        <p:nvPicPr>
          <p:cNvPr id="7" name="Image 2" descr="https://kimi-img.moonshot.cn/pub/slides/slides_tmpl/image/25-08-27-20:07:28-d2nfa018bjvh7rlj0f7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1385" y="1950085"/>
            <a:ext cx="4074795" cy="3778250"/>
          </a:xfrm>
          <a:prstGeom prst="rect">
            <a:avLst/>
          </a:prstGeom>
        </p:spPr>
      </p:pic>
      <p:pic>
        <p:nvPicPr>
          <p:cNvPr id="8" name="Image 3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80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254000" y="254000"/>
            <a:ext cx="5943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Revenue is Concentrated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254000" y="965200"/>
            <a:ext cx="5435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small number of channels, products, and promotions drive the majority of sales, revealing clear strategic priorities.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254000" y="1879600"/>
            <a:ext cx="1943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Outlet Channel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5107583" y="1879600"/>
            <a:ext cx="109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D5E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57.2%</a:t>
            </a:r>
            <a:endParaRPr lang="en-US" sz="1600" dirty="0"/>
          </a:p>
        </p:txBody>
      </p:sp>
      <p:sp>
        <p:nvSpPr>
          <p:cNvPr id="9" name="Shape 4"/>
          <p:cNvSpPr/>
          <p:nvPr/>
        </p:nvSpPr>
        <p:spPr>
          <a:xfrm>
            <a:off x="254000" y="2235200"/>
            <a:ext cx="5435600" cy="127000"/>
          </a:xfrm>
          <a:custGeom>
            <a:avLst/>
            <a:gdLst/>
            <a:ahLst/>
            <a:cxnLst/>
            <a:rect l="l" t="t" r="r" b="b"/>
            <a:pathLst>
              <a:path w="5435600" h="127000">
                <a:moveTo>
                  <a:pt x="63500" y="0"/>
                </a:moveTo>
                <a:lnTo>
                  <a:pt x="5372100" y="0"/>
                </a:lnTo>
                <a:cubicBezTo>
                  <a:pt x="5407147" y="0"/>
                  <a:pt x="5435600" y="28453"/>
                  <a:pt x="5435600" y="63500"/>
                </a:cubicBezTo>
                <a:lnTo>
                  <a:pt x="5435600" y="63500"/>
                </a:lnTo>
                <a:cubicBezTo>
                  <a:pt x="5435600" y="98547"/>
                  <a:pt x="5407147" y="127000"/>
                  <a:pt x="5372100" y="127000"/>
                </a:cubicBezTo>
                <a:lnTo>
                  <a:pt x="63500" y="127000"/>
                </a:lnTo>
                <a:cubicBezTo>
                  <a:pt x="28453" y="127000"/>
                  <a:pt x="0" y="98547"/>
                  <a:pt x="0" y="63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10" name="Shape 5"/>
          <p:cNvSpPr/>
          <p:nvPr/>
        </p:nvSpPr>
        <p:spPr>
          <a:xfrm>
            <a:off x="254000" y="2235200"/>
            <a:ext cx="3111500" cy="127000"/>
          </a:xfrm>
          <a:custGeom>
            <a:avLst/>
            <a:gdLst/>
            <a:ahLst/>
            <a:cxnLst/>
            <a:rect l="l" t="t" r="r" b="b"/>
            <a:pathLst>
              <a:path w="3111500" h="127000">
                <a:moveTo>
                  <a:pt x="63500" y="0"/>
                </a:moveTo>
                <a:lnTo>
                  <a:pt x="3048000" y="0"/>
                </a:lnTo>
                <a:cubicBezTo>
                  <a:pt x="3083047" y="0"/>
                  <a:pt x="3111500" y="28453"/>
                  <a:pt x="3111500" y="63500"/>
                </a:cubicBezTo>
                <a:lnTo>
                  <a:pt x="3111500" y="63500"/>
                </a:lnTo>
                <a:cubicBezTo>
                  <a:pt x="3111500" y="98547"/>
                  <a:pt x="3083047" y="127000"/>
                  <a:pt x="3048000" y="127000"/>
                </a:cubicBezTo>
                <a:lnTo>
                  <a:pt x="63500" y="127000"/>
                </a:lnTo>
                <a:cubicBezTo>
                  <a:pt x="28453" y="127000"/>
                  <a:pt x="0" y="98547"/>
                  <a:pt x="0" y="63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11" name="Text 6"/>
          <p:cNvSpPr/>
          <p:nvPr/>
        </p:nvSpPr>
        <p:spPr>
          <a:xfrm>
            <a:off x="254000" y="2565400"/>
            <a:ext cx="2387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Top 3 Product Categories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2647355" y="2565400"/>
            <a:ext cx="3048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D5E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Camcorders, Projectors, Laptops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254000" y="3721247"/>
            <a:ext cx="2120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Adventist Promo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3803055" y="3699022"/>
            <a:ext cx="189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D5E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#1 Performing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7104759" y="1524000"/>
            <a:ext cx="3568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Channel Sales Breakdown</a:t>
            </a:r>
            <a:endParaRPr lang="en-US" sz="16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749" y="2102681"/>
            <a:ext cx="4914935" cy="292884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-829997" y="330594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Geographic Hotspots &amp; Untapped Potential</a:t>
            </a:r>
            <a:endParaRPr lang="en-US" sz="1600" dirty="0"/>
          </a:p>
        </p:txBody>
      </p:sp>
      <p:pic>
        <p:nvPicPr>
          <p:cNvPr id="6" name="Image 3" descr="https://kimi-web-img.moonshot.cn/img/thumbs.dreamstime.com/08e1aac714385eaa646e39f70eb5f6f7c448737a.jpg"/>
          <p:cNvPicPr>
            <a:picLocks noChangeAspect="1"/>
          </p:cNvPicPr>
          <p:nvPr/>
        </p:nvPicPr>
        <p:blipFill>
          <a:blip r:embed="rId5"/>
          <a:srcRect l="19" r="19"/>
          <a:stretch/>
        </p:blipFill>
        <p:spPr>
          <a:xfrm>
            <a:off x="661970" y="1105880"/>
            <a:ext cx="6653235" cy="5091649"/>
          </a:xfrm>
          <a:prstGeom prst="roundRect">
            <a:avLst>
              <a:gd name="adj" fmla="val 1728"/>
            </a:avLst>
          </a:prstGeom>
        </p:spPr>
      </p:pic>
      <p:sp>
        <p:nvSpPr>
          <p:cNvPr id="7" name="Text 1"/>
          <p:cNvSpPr/>
          <p:nvPr/>
        </p:nvSpPr>
        <p:spPr>
          <a:xfrm>
            <a:off x="8449667" y="1168400"/>
            <a:ext cx="379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41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High-Performing Clusters</a:t>
            </a:r>
            <a:endParaRPr lang="en-US" sz="1600" dirty="0"/>
          </a:p>
        </p:txBody>
      </p:sp>
      <p:sp>
        <p:nvSpPr>
          <p:cNvPr id="8" name="Text 2"/>
          <p:cNvSpPr/>
          <p:nvPr/>
        </p:nvSpPr>
        <p:spPr>
          <a:xfrm>
            <a:off x="8449667" y="1625600"/>
            <a:ext cx="32893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South-East (Ebonyi, Anambra)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 smtClean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Ilorin </a:t>
            </a:r>
            <a:r>
              <a:rPr lang="en-US" sz="1400" dirty="0" smtClean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(South-West</a:t>
            </a: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 smtClean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Delta</a:t>
            </a:r>
            <a:r>
              <a:rPr lang="en-US" sz="1400" dirty="0" smtClean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(South-South)</a:t>
            </a:r>
            <a:endParaRPr lang="en-US" sz="1600" dirty="0"/>
          </a:p>
        </p:txBody>
      </p:sp>
      <p:sp>
        <p:nvSpPr>
          <p:cNvPr id="9" name="Shape 3"/>
          <p:cNvSpPr/>
          <p:nvPr/>
        </p:nvSpPr>
        <p:spPr>
          <a:xfrm>
            <a:off x="8043267" y="3269383"/>
            <a:ext cx="3695700" cy="1981200"/>
          </a:xfrm>
          <a:custGeom>
            <a:avLst/>
            <a:gdLst/>
            <a:ahLst/>
            <a:cxnLst/>
            <a:rect l="l" t="t" r="r" b="b"/>
            <a:pathLst>
              <a:path w="3695700" h="1981200">
                <a:moveTo>
                  <a:pt x="101596" y="0"/>
                </a:moveTo>
                <a:lnTo>
                  <a:pt x="3594104" y="0"/>
                </a:lnTo>
                <a:cubicBezTo>
                  <a:pt x="3650214" y="0"/>
                  <a:pt x="3695700" y="45486"/>
                  <a:pt x="3695700" y="101596"/>
                </a:cubicBezTo>
                <a:lnTo>
                  <a:pt x="3695700" y="1879604"/>
                </a:lnTo>
                <a:cubicBezTo>
                  <a:pt x="3695700" y="1935714"/>
                  <a:pt x="3650214" y="1981200"/>
                  <a:pt x="35941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0" name="Text 4"/>
          <p:cNvSpPr/>
          <p:nvPr/>
        </p:nvSpPr>
        <p:spPr>
          <a:xfrm>
            <a:off x="8246467" y="3472583"/>
            <a:ext cx="379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6052C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Areas for Investigation</a:t>
            </a:r>
            <a:endParaRPr lang="en-US" sz="1600" dirty="0"/>
          </a:p>
        </p:txBody>
      </p:sp>
      <p:sp>
        <p:nvSpPr>
          <p:cNvPr id="11" name="Text 5"/>
          <p:cNvSpPr/>
          <p:nvPr/>
        </p:nvSpPr>
        <p:spPr>
          <a:xfrm>
            <a:off x="8246467" y="3929783"/>
            <a:ext cx="3289300" cy="1117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FCT shows lower than expected volume.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North-Central has moderate activity.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completeness to be verified.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D31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3545" y="3815080"/>
            <a:ext cx="554736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Security &amp; UX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28-d2nfa018bjvh7rlj0f60.png"/>
          <p:cNvPicPr>
            <a:picLocks noChangeAspect="1"/>
          </p:cNvPicPr>
          <p:nvPr/>
        </p:nvPicPr>
        <p:blipFill>
          <a:blip r:embed="rId4">
            <a:alphaModFix amt="23000"/>
          </a:blip>
          <a:stretch>
            <a:fillRect/>
          </a:stretch>
        </p:blipFill>
        <p:spPr>
          <a:xfrm rot="5400000" flipH="1">
            <a:off x="8475980" y="2972435"/>
            <a:ext cx="1301115" cy="97663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pic>
        <p:nvPicPr>
          <p:cNvPr id="7" name="Image 2" descr="https://kimi-img.moonshot.cn/pub/slides/slides_tmpl/image/25-08-27-20:07:28-d2nfa018bjvh7rlj0f7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1385" y="1950085"/>
            <a:ext cx="4074795" cy="3778250"/>
          </a:xfrm>
          <a:prstGeom prst="rect">
            <a:avLst/>
          </a:prstGeom>
        </p:spPr>
      </p:pic>
      <p:pic>
        <p:nvPicPr>
          <p:cNvPr id="8" name="Image 3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5" name="Image 3" descr="https://kimi-web-img.moonshot.cn/img/img.freepik.com/fc55f79e856224ebe72c9ac65f722b9f679a070d.jpg"/>
          <p:cNvPicPr>
            <a:picLocks noChangeAspect="1"/>
          </p:cNvPicPr>
          <p:nvPr/>
        </p:nvPicPr>
        <p:blipFill>
          <a:blip r:embed="rId6"/>
          <a:srcRect t="15217" b="15217"/>
          <a:stretch/>
        </p:blipFill>
        <p:spPr>
          <a:xfrm>
            <a:off x="178985" y="1255548"/>
            <a:ext cx="5842000" cy="4064000"/>
          </a:xfrm>
          <a:prstGeom prst="roundRect">
            <a:avLst>
              <a:gd name="adj" fmla="val 2500"/>
            </a:avLst>
          </a:prstGeom>
        </p:spPr>
      </p:pic>
      <p:sp>
        <p:nvSpPr>
          <p:cNvPr id="6" name="Text 0"/>
          <p:cNvSpPr/>
          <p:nvPr/>
        </p:nvSpPr>
        <p:spPr>
          <a:xfrm>
            <a:off x="6502400" y="1280948"/>
            <a:ext cx="54356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Secure by Design: RLS Deployed</a:t>
            </a:r>
            <a:endParaRPr lang="en-US" sz="1600" dirty="0"/>
          </a:p>
        </p:txBody>
      </p:sp>
      <p:sp>
        <p:nvSpPr>
          <p:cNvPr id="7" name="Text 1"/>
          <p:cNvSpPr/>
          <p:nvPr/>
        </p:nvSpPr>
        <p:spPr>
          <a:xfrm>
            <a:off x="6502400" y="2500148"/>
            <a:ext cx="54356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Row-Level Security (RLS) ensures each Regional Director sees only the data for their assigned zone, protecting sensitive information and ensuring compliance.</a:t>
            </a:r>
            <a:endParaRPr lang="en-US" sz="1600" dirty="0"/>
          </a:p>
        </p:txBody>
      </p:sp>
      <p:sp>
        <p:nvSpPr>
          <p:cNvPr id="8" name="Shape 2"/>
          <p:cNvSpPr/>
          <p:nvPr/>
        </p:nvSpPr>
        <p:spPr>
          <a:xfrm>
            <a:off x="6597650" y="3846348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111125"/>
                </a:moveTo>
                <a:cubicBezTo>
                  <a:pt x="187225" y="111125"/>
                  <a:pt x="210344" y="88007"/>
                  <a:pt x="210344" y="59531"/>
                </a:cubicBezTo>
                <a:cubicBezTo>
                  <a:pt x="210344" y="31056"/>
                  <a:pt x="187225" y="7938"/>
                  <a:pt x="158750" y="7938"/>
                </a:cubicBezTo>
                <a:cubicBezTo>
                  <a:pt x="130275" y="7938"/>
                  <a:pt x="107156" y="31056"/>
                  <a:pt x="107156" y="59531"/>
                </a:cubicBezTo>
                <a:cubicBezTo>
                  <a:pt x="107156" y="88007"/>
                  <a:pt x="130275" y="111125"/>
                  <a:pt x="158750" y="111125"/>
                </a:cubicBezTo>
                <a:close/>
                <a:moveTo>
                  <a:pt x="47625" y="115094"/>
                </a:moveTo>
                <a:cubicBezTo>
                  <a:pt x="67339" y="115094"/>
                  <a:pt x="83344" y="99089"/>
                  <a:pt x="83344" y="79375"/>
                </a:cubicBezTo>
                <a:cubicBezTo>
                  <a:pt x="83344" y="59661"/>
                  <a:pt x="67339" y="43656"/>
                  <a:pt x="47625" y="43656"/>
                </a:cubicBezTo>
                <a:cubicBezTo>
                  <a:pt x="27911" y="43656"/>
                  <a:pt x="11906" y="59661"/>
                  <a:pt x="11906" y="79375"/>
                </a:cubicBezTo>
                <a:cubicBezTo>
                  <a:pt x="11906" y="99089"/>
                  <a:pt x="27911" y="115094"/>
                  <a:pt x="47625" y="115094"/>
                </a:cubicBezTo>
                <a:close/>
                <a:moveTo>
                  <a:pt x="0" y="206375"/>
                </a:moveTo>
                <a:lnTo>
                  <a:pt x="0" y="222250"/>
                </a:lnTo>
                <a:cubicBezTo>
                  <a:pt x="0" y="231031"/>
                  <a:pt x="7094" y="238125"/>
                  <a:pt x="15875" y="238125"/>
                </a:cubicBezTo>
                <a:lnTo>
                  <a:pt x="58886" y="238125"/>
                </a:lnTo>
                <a:cubicBezTo>
                  <a:pt x="56753" y="233263"/>
                  <a:pt x="55563" y="227905"/>
                  <a:pt x="55563" y="222250"/>
                </a:cubicBezTo>
                <a:lnTo>
                  <a:pt x="55563" y="214313"/>
                </a:lnTo>
                <a:cubicBezTo>
                  <a:pt x="55563" y="187920"/>
                  <a:pt x="65484" y="163810"/>
                  <a:pt x="81806" y="145554"/>
                </a:cubicBezTo>
                <a:cubicBezTo>
                  <a:pt x="76002" y="143818"/>
                  <a:pt x="69850" y="142875"/>
                  <a:pt x="63500" y="142875"/>
                </a:cubicBezTo>
                <a:cubicBezTo>
                  <a:pt x="28426" y="142875"/>
                  <a:pt x="0" y="171301"/>
                  <a:pt x="0" y="206375"/>
                </a:cubicBezTo>
                <a:close/>
                <a:moveTo>
                  <a:pt x="305594" y="79375"/>
                </a:moveTo>
                <a:cubicBezTo>
                  <a:pt x="305594" y="59661"/>
                  <a:pt x="289589" y="43656"/>
                  <a:pt x="269875" y="43656"/>
                </a:cubicBezTo>
                <a:cubicBezTo>
                  <a:pt x="250161" y="43656"/>
                  <a:pt x="234156" y="59661"/>
                  <a:pt x="234156" y="79375"/>
                </a:cubicBezTo>
                <a:cubicBezTo>
                  <a:pt x="234156" y="99089"/>
                  <a:pt x="250161" y="115094"/>
                  <a:pt x="269875" y="115094"/>
                </a:cubicBezTo>
                <a:cubicBezTo>
                  <a:pt x="289589" y="115094"/>
                  <a:pt x="305594" y="99089"/>
                  <a:pt x="305594" y="79375"/>
                </a:cubicBezTo>
                <a:close/>
                <a:moveTo>
                  <a:pt x="79375" y="214313"/>
                </a:moveTo>
                <a:lnTo>
                  <a:pt x="79375" y="222250"/>
                </a:lnTo>
                <a:cubicBezTo>
                  <a:pt x="79375" y="231031"/>
                  <a:pt x="86469" y="238125"/>
                  <a:pt x="95250" y="238125"/>
                </a:cubicBezTo>
                <a:lnTo>
                  <a:pt x="173038" y="238125"/>
                </a:lnTo>
                <a:cubicBezTo>
                  <a:pt x="169515" y="227409"/>
                  <a:pt x="169912" y="216098"/>
                  <a:pt x="178346" y="206375"/>
                </a:cubicBezTo>
                <a:cubicBezTo>
                  <a:pt x="171400" y="198338"/>
                  <a:pt x="168176" y="186680"/>
                  <a:pt x="172690" y="174972"/>
                </a:cubicBezTo>
                <a:cubicBezTo>
                  <a:pt x="175964" y="166489"/>
                  <a:pt x="180578" y="158552"/>
                  <a:pt x="186283" y="151507"/>
                </a:cubicBezTo>
                <a:cubicBezTo>
                  <a:pt x="188962" y="148233"/>
                  <a:pt x="192038" y="145703"/>
                  <a:pt x="195362" y="143867"/>
                </a:cubicBezTo>
                <a:cubicBezTo>
                  <a:pt x="184398" y="138162"/>
                  <a:pt x="171946" y="134938"/>
                  <a:pt x="158750" y="134938"/>
                </a:cubicBezTo>
                <a:cubicBezTo>
                  <a:pt x="114895" y="134938"/>
                  <a:pt x="79375" y="170458"/>
                  <a:pt x="79375" y="214313"/>
                </a:cubicBezTo>
                <a:close/>
                <a:moveTo>
                  <a:pt x="309860" y="192435"/>
                </a:moveTo>
                <a:cubicBezTo>
                  <a:pt x="312986" y="190649"/>
                  <a:pt x="314573" y="186928"/>
                  <a:pt x="313234" y="183505"/>
                </a:cubicBezTo>
                <a:cubicBezTo>
                  <a:pt x="310852" y="177354"/>
                  <a:pt x="307529" y="171549"/>
                  <a:pt x="303361" y="166439"/>
                </a:cubicBezTo>
                <a:cubicBezTo>
                  <a:pt x="301079" y="163612"/>
                  <a:pt x="297061" y="163116"/>
                  <a:pt x="293936" y="164951"/>
                </a:cubicBezTo>
                <a:cubicBezTo>
                  <a:pt x="283121" y="171202"/>
                  <a:pt x="269825" y="163562"/>
                  <a:pt x="269825" y="151011"/>
                </a:cubicBezTo>
                <a:cubicBezTo>
                  <a:pt x="269825" y="147389"/>
                  <a:pt x="267395" y="144165"/>
                  <a:pt x="263823" y="143619"/>
                </a:cubicBezTo>
                <a:cubicBezTo>
                  <a:pt x="257423" y="142627"/>
                  <a:pt x="250527" y="142627"/>
                  <a:pt x="244128" y="143619"/>
                </a:cubicBezTo>
                <a:cubicBezTo>
                  <a:pt x="240556" y="144165"/>
                  <a:pt x="238125" y="147389"/>
                  <a:pt x="238125" y="151011"/>
                </a:cubicBezTo>
                <a:cubicBezTo>
                  <a:pt x="238125" y="163512"/>
                  <a:pt x="224830" y="171202"/>
                  <a:pt x="214015" y="164951"/>
                </a:cubicBezTo>
                <a:cubicBezTo>
                  <a:pt x="210889" y="163165"/>
                  <a:pt x="206871" y="163661"/>
                  <a:pt x="204589" y="166439"/>
                </a:cubicBezTo>
                <a:cubicBezTo>
                  <a:pt x="200422" y="171549"/>
                  <a:pt x="197098" y="177354"/>
                  <a:pt x="194717" y="183505"/>
                </a:cubicBezTo>
                <a:cubicBezTo>
                  <a:pt x="193427" y="186879"/>
                  <a:pt x="194965" y="190599"/>
                  <a:pt x="198090" y="192385"/>
                </a:cubicBezTo>
                <a:cubicBezTo>
                  <a:pt x="208955" y="198636"/>
                  <a:pt x="208955" y="213965"/>
                  <a:pt x="198090" y="220266"/>
                </a:cubicBezTo>
                <a:cubicBezTo>
                  <a:pt x="194965" y="222052"/>
                  <a:pt x="193377" y="225772"/>
                  <a:pt x="194717" y="229146"/>
                </a:cubicBezTo>
                <a:cubicBezTo>
                  <a:pt x="197098" y="235297"/>
                  <a:pt x="200422" y="241102"/>
                  <a:pt x="204589" y="246211"/>
                </a:cubicBezTo>
                <a:cubicBezTo>
                  <a:pt x="206871" y="249039"/>
                  <a:pt x="210889" y="249535"/>
                  <a:pt x="214015" y="247700"/>
                </a:cubicBezTo>
                <a:cubicBezTo>
                  <a:pt x="224830" y="241449"/>
                  <a:pt x="238125" y="249138"/>
                  <a:pt x="238125" y="261640"/>
                </a:cubicBezTo>
                <a:cubicBezTo>
                  <a:pt x="238125" y="265261"/>
                  <a:pt x="240556" y="268486"/>
                  <a:pt x="244128" y="269032"/>
                </a:cubicBezTo>
                <a:cubicBezTo>
                  <a:pt x="250527" y="270024"/>
                  <a:pt x="257423" y="270024"/>
                  <a:pt x="263823" y="269032"/>
                </a:cubicBezTo>
                <a:cubicBezTo>
                  <a:pt x="267395" y="268486"/>
                  <a:pt x="269825" y="265261"/>
                  <a:pt x="269825" y="261640"/>
                </a:cubicBezTo>
                <a:cubicBezTo>
                  <a:pt x="269825" y="249138"/>
                  <a:pt x="283121" y="241449"/>
                  <a:pt x="293936" y="247700"/>
                </a:cubicBezTo>
                <a:cubicBezTo>
                  <a:pt x="297061" y="249486"/>
                  <a:pt x="301079" y="248989"/>
                  <a:pt x="303361" y="246211"/>
                </a:cubicBezTo>
                <a:cubicBezTo>
                  <a:pt x="307529" y="241102"/>
                  <a:pt x="310852" y="235297"/>
                  <a:pt x="313234" y="229146"/>
                </a:cubicBezTo>
                <a:cubicBezTo>
                  <a:pt x="314523" y="225772"/>
                  <a:pt x="312986" y="222052"/>
                  <a:pt x="309860" y="220266"/>
                </a:cubicBezTo>
                <a:cubicBezTo>
                  <a:pt x="298996" y="214015"/>
                  <a:pt x="298996" y="198686"/>
                  <a:pt x="309860" y="192385"/>
                </a:cubicBezTo>
                <a:close/>
                <a:moveTo>
                  <a:pt x="234156" y="206375"/>
                </a:moveTo>
                <a:cubicBezTo>
                  <a:pt x="234156" y="195423"/>
                  <a:pt x="243048" y="186531"/>
                  <a:pt x="254000" y="186531"/>
                </a:cubicBezTo>
                <a:cubicBezTo>
                  <a:pt x="264952" y="186531"/>
                  <a:pt x="273844" y="195423"/>
                  <a:pt x="273844" y="206375"/>
                </a:cubicBezTo>
                <a:cubicBezTo>
                  <a:pt x="273844" y="217327"/>
                  <a:pt x="264952" y="226219"/>
                  <a:pt x="254000" y="226219"/>
                </a:cubicBezTo>
                <a:cubicBezTo>
                  <a:pt x="243048" y="226219"/>
                  <a:pt x="234156" y="217327"/>
                  <a:pt x="234156" y="206375"/>
                </a:cubicBez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9" name="Text 3"/>
          <p:cNvSpPr/>
          <p:nvPr/>
        </p:nvSpPr>
        <p:spPr>
          <a:xfrm>
            <a:off x="7162800" y="3719348"/>
            <a:ext cx="391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Role Definition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7162800" y="4112468"/>
            <a:ext cx="3403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security role filters the </a:t>
            </a:r>
            <a:r>
              <a:rPr lang="en-US" sz="1400" dirty="0">
                <a:solidFill>
                  <a:srgbClr val="34385E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Directors </a:t>
            </a: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table.</a:t>
            </a:r>
            <a:endParaRPr lang="en-US" sz="1600" dirty="0"/>
          </a:p>
        </p:txBody>
      </p:sp>
      <p:sp>
        <p:nvSpPr>
          <p:cNvPr id="11" name="Shape 5"/>
          <p:cNvSpPr/>
          <p:nvPr/>
        </p:nvSpPr>
        <p:spPr>
          <a:xfrm>
            <a:off x="6502400" y="3643050"/>
            <a:ext cx="508000" cy="584395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2" name="Shape 6"/>
          <p:cNvSpPr/>
          <p:nvPr/>
        </p:nvSpPr>
        <p:spPr>
          <a:xfrm>
            <a:off x="6613525" y="4902406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3" name="Text 7"/>
          <p:cNvSpPr/>
          <p:nvPr/>
        </p:nvSpPr>
        <p:spPr>
          <a:xfrm>
            <a:off x="7162800" y="4775406"/>
            <a:ext cx="5283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Dynamic Filter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7162800" y="5080206"/>
            <a:ext cx="4775200" cy="520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filter uses </a:t>
            </a:r>
            <a:r>
              <a:rPr lang="en-US" sz="1400" dirty="0">
                <a:solidFill>
                  <a:srgbClr val="34385E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[Email] = USERPRINCIPALNAME() </a:t>
            </a: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to dynamically show only the current user's data.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0" y="14732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Intuitive Two-Click Experience</a:t>
            </a:r>
            <a:endParaRPr lang="en-US" sz="1600" dirty="0"/>
          </a:p>
        </p:txBody>
      </p:sp>
      <p:sp>
        <p:nvSpPr>
          <p:cNvPr id="6" name="Shape 1"/>
          <p:cNvSpPr/>
          <p:nvPr/>
        </p:nvSpPr>
        <p:spPr>
          <a:xfrm>
            <a:off x="516334" y="2387600"/>
            <a:ext cx="4673600" cy="2336800"/>
          </a:xfrm>
          <a:custGeom>
            <a:avLst/>
            <a:gdLst/>
            <a:ahLst/>
            <a:cxnLst/>
            <a:rect l="l" t="t" r="r" b="b"/>
            <a:pathLst>
              <a:path w="4673600" h="2336800">
                <a:moveTo>
                  <a:pt x="101604" y="0"/>
                </a:moveTo>
                <a:lnTo>
                  <a:pt x="4571996" y="0"/>
                </a:lnTo>
                <a:cubicBezTo>
                  <a:pt x="4628110" y="0"/>
                  <a:pt x="4673600" y="45490"/>
                  <a:pt x="4673600" y="101604"/>
                </a:cubicBezTo>
                <a:lnTo>
                  <a:pt x="4673600" y="2235196"/>
                </a:lnTo>
                <a:cubicBezTo>
                  <a:pt x="4673600" y="2291310"/>
                  <a:pt x="4628110" y="2336800"/>
                  <a:pt x="45719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" name="Shape 2"/>
          <p:cNvSpPr/>
          <p:nvPr/>
        </p:nvSpPr>
        <p:spPr>
          <a:xfrm>
            <a:off x="2624534" y="2768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48067" y="7680"/>
                </a:moveTo>
                <a:cubicBezTo>
                  <a:pt x="237083" y="-2500"/>
                  <a:pt x="220117" y="-2500"/>
                  <a:pt x="209223" y="7680"/>
                </a:cubicBezTo>
                <a:lnTo>
                  <a:pt x="9198" y="193417"/>
                </a:lnTo>
                <a:cubicBezTo>
                  <a:pt x="625" y="201454"/>
                  <a:pt x="-2232" y="213866"/>
                  <a:pt x="2054" y="224760"/>
                </a:cubicBezTo>
                <a:cubicBezTo>
                  <a:pt x="6340" y="235654"/>
                  <a:pt x="16788" y="242888"/>
                  <a:pt x="28575" y="242888"/>
                </a:cubicBezTo>
                <a:lnTo>
                  <a:pt x="42863" y="242888"/>
                </a:lnTo>
                <a:lnTo>
                  <a:pt x="42863" y="400050"/>
                </a:lnTo>
                <a:cubicBezTo>
                  <a:pt x="42863" y="431572"/>
                  <a:pt x="68491" y="457200"/>
                  <a:pt x="100013" y="457200"/>
                </a:cubicBezTo>
                <a:lnTo>
                  <a:pt x="357188" y="457200"/>
                </a:lnTo>
                <a:cubicBezTo>
                  <a:pt x="388709" y="457200"/>
                  <a:pt x="414338" y="431572"/>
                  <a:pt x="414338" y="400050"/>
                </a:cubicBezTo>
                <a:lnTo>
                  <a:pt x="414338" y="242888"/>
                </a:lnTo>
                <a:lnTo>
                  <a:pt x="428625" y="242888"/>
                </a:lnTo>
                <a:cubicBezTo>
                  <a:pt x="440412" y="242888"/>
                  <a:pt x="450949" y="235654"/>
                  <a:pt x="455235" y="224760"/>
                </a:cubicBezTo>
                <a:cubicBezTo>
                  <a:pt x="459522" y="213866"/>
                  <a:pt x="456664" y="201364"/>
                  <a:pt x="448092" y="193417"/>
                </a:cubicBezTo>
                <a:lnTo>
                  <a:pt x="248067" y="7680"/>
                </a:lnTo>
                <a:close/>
                <a:moveTo>
                  <a:pt x="214313" y="285750"/>
                </a:moveTo>
                <a:lnTo>
                  <a:pt x="242888" y="285750"/>
                </a:lnTo>
                <a:cubicBezTo>
                  <a:pt x="266551" y="285750"/>
                  <a:pt x="285750" y="304949"/>
                  <a:pt x="285750" y="328613"/>
                </a:cubicBezTo>
                <a:lnTo>
                  <a:pt x="285750" y="414338"/>
                </a:lnTo>
                <a:lnTo>
                  <a:pt x="171450" y="414338"/>
                </a:lnTo>
                <a:lnTo>
                  <a:pt x="171450" y="328613"/>
                </a:lnTo>
                <a:cubicBezTo>
                  <a:pt x="171450" y="304949"/>
                  <a:pt x="190649" y="285750"/>
                  <a:pt x="214313" y="285750"/>
                </a:cubicBez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8" name="Text 3"/>
          <p:cNvSpPr/>
          <p:nvPr/>
        </p:nvSpPr>
        <p:spPr>
          <a:xfrm>
            <a:off x="465534" y="3556000"/>
            <a:ext cx="477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1. Executive Home Page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719534" y="4013200"/>
            <a:ext cx="4267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KPIs, channel breakdown, product &amp; promotion analysis, and time-based trends.</a:t>
            </a: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5791002" y="32575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598408" y="331708"/>
                </a:moveTo>
                <a:cubicBezTo>
                  <a:pt x="613291" y="316825"/>
                  <a:pt x="613291" y="292656"/>
                  <a:pt x="598408" y="277773"/>
                </a:cubicBezTo>
                <a:lnTo>
                  <a:pt x="407908" y="87273"/>
                </a:lnTo>
                <a:cubicBezTo>
                  <a:pt x="393025" y="72390"/>
                  <a:pt x="368856" y="72390"/>
                  <a:pt x="353973" y="87273"/>
                </a:cubicBezTo>
                <a:cubicBezTo>
                  <a:pt x="339090" y="102156"/>
                  <a:pt x="339090" y="126325"/>
                  <a:pt x="353973" y="141208"/>
                </a:cubicBezTo>
                <a:lnTo>
                  <a:pt x="479465" y="266700"/>
                </a:lnTo>
                <a:lnTo>
                  <a:pt x="38100" y="266700"/>
                </a:lnTo>
                <a:cubicBezTo>
                  <a:pt x="17026" y="266700"/>
                  <a:pt x="0" y="283726"/>
                  <a:pt x="0" y="304800"/>
                </a:cubicBezTo>
                <a:cubicBezTo>
                  <a:pt x="0" y="325874"/>
                  <a:pt x="17026" y="342900"/>
                  <a:pt x="38100" y="342900"/>
                </a:cubicBezTo>
                <a:lnTo>
                  <a:pt x="479465" y="342900"/>
                </a:lnTo>
                <a:lnTo>
                  <a:pt x="353973" y="468392"/>
                </a:lnTo>
                <a:cubicBezTo>
                  <a:pt x="339090" y="483275"/>
                  <a:pt x="339090" y="507444"/>
                  <a:pt x="353973" y="522327"/>
                </a:cubicBezTo>
                <a:cubicBezTo>
                  <a:pt x="368856" y="537210"/>
                  <a:pt x="393025" y="537210"/>
                  <a:pt x="407908" y="522327"/>
                </a:cubicBezTo>
                <a:lnTo>
                  <a:pt x="598408" y="331827"/>
                </a:lnTo>
                <a:close/>
              </a:path>
            </a:pathLst>
          </a:custGeom>
          <a:solidFill>
            <a:srgbClr val="4D5EFF"/>
          </a:solidFill>
          <a:ln/>
        </p:spPr>
      </p:sp>
      <p:sp>
        <p:nvSpPr>
          <p:cNvPr id="11" name="Shape 6"/>
          <p:cNvSpPr/>
          <p:nvPr/>
        </p:nvSpPr>
        <p:spPr>
          <a:xfrm>
            <a:off x="7001669" y="2387600"/>
            <a:ext cx="4673600" cy="2336800"/>
          </a:xfrm>
          <a:custGeom>
            <a:avLst/>
            <a:gdLst/>
            <a:ahLst/>
            <a:cxnLst/>
            <a:rect l="l" t="t" r="r" b="b"/>
            <a:pathLst>
              <a:path w="4673600" h="2336800">
                <a:moveTo>
                  <a:pt x="101604" y="0"/>
                </a:moveTo>
                <a:lnTo>
                  <a:pt x="4571996" y="0"/>
                </a:lnTo>
                <a:cubicBezTo>
                  <a:pt x="4628110" y="0"/>
                  <a:pt x="4673600" y="45490"/>
                  <a:pt x="4673600" y="101604"/>
                </a:cubicBezTo>
                <a:lnTo>
                  <a:pt x="4673600" y="2235196"/>
                </a:lnTo>
                <a:cubicBezTo>
                  <a:pt x="4673600" y="2291310"/>
                  <a:pt x="4628110" y="2336800"/>
                  <a:pt x="45719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Shape 7"/>
          <p:cNvSpPr/>
          <p:nvPr/>
        </p:nvSpPr>
        <p:spPr>
          <a:xfrm>
            <a:off x="8932069" y="2590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3" name="Shape 8"/>
          <p:cNvSpPr/>
          <p:nvPr/>
        </p:nvSpPr>
        <p:spPr>
          <a:xfrm>
            <a:off x="9195594" y="2768600"/>
            <a:ext cx="285750" cy="457200"/>
          </a:xfrm>
          <a:custGeom>
            <a:avLst/>
            <a:gdLst/>
            <a:ahLst/>
            <a:cxnLst/>
            <a:rect l="l" t="t" r="r" b="b"/>
            <a:pathLst>
              <a:path w="285750" h="457200">
                <a:moveTo>
                  <a:pt x="171450" y="253960"/>
                </a:moveTo>
                <a:cubicBezTo>
                  <a:pt x="228689" y="241012"/>
                  <a:pt x="271463" y="189756"/>
                  <a:pt x="271463" y="128588"/>
                </a:cubicBezTo>
                <a:cubicBezTo>
                  <a:pt x="271463" y="57596"/>
                  <a:pt x="213866" y="0"/>
                  <a:pt x="142875" y="0"/>
                </a:cubicBezTo>
                <a:cubicBezTo>
                  <a:pt x="71884" y="0"/>
                  <a:pt x="14288" y="57596"/>
                  <a:pt x="14288" y="128588"/>
                </a:cubicBezTo>
                <a:cubicBezTo>
                  <a:pt x="14288" y="189756"/>
                  <a:pt x="57061" y="241012"/>
                  <a:pt x="114300" y="253960"/>
                </a:cubicBezTo>
                <a:lnTo>
                  <a:pt x="114300" y="428625"/>
                </a:lnTo>
                <a:cubicBezTo>
                  <a:pt x="114300" y="444431"/>
                  <a:pt x="127069" y="457200"/>
                  <a:pt x="142875" y="457200"/>
                </a:cubicBezTo>
                <a:cubicBezTo>
                  <a:pt x="158681" y="457200"/>
                  <a:pt x="171450" y="444431"/>
                  <a:pt x="171450" y="428625"/>
                </a:cubicBezTo>
                <a:lnTo>
                  <a:pt x="171450" y="253960"/>
                </a:lnTo>
                <a:close/>
                <a:moveTo>
                  <a:pt x="150019" y="85725"/>
                </a:moveTo>
                <a:cubicBezTo>
                  <a:pt x="122426" y="85725"/>
                  <a:pt x="100013" y="108139"/>
                  <a:pt x="100013" y="135731"/>
                </a:cubicBezTo>
                <a:cubicBezTo>
                  <a:pt x="100013" y="147608"/>
                  <a:pt x="90458" y="157163"/>
                  <a:pt x="78581" y="157163"/>
                </a:cubicBezTo>
                <a:cubicBezTo>
                  <a:pt x="66705" y="157163"/>
                  <a:pt x="57150" y="147608"/>
                  <a:pt x="57150" y="135731"/>
                </a:cubicBezTo>
                <a:cubicBezTo>
                  <a:pt x="57150" y="84475"/>
                  <a:pt x="98762" y="42863"/>
                  <a:pt x="150019" y="42863"/>
                </a:cubicBezTo>
                <a:cubicBezTo>
                  <a:pt x="161895" y="42863"/>
                  <a:pt x="171450" y="52417"/>
                  <a:pt x="171450" y="64294"/>
                </a:cubicBezTo>
                <a:cubicBezTo>
                  <a:pt x="171450" y="76170"/>
                  <a:pt x="161895" y="85725"/>
                  <a:pt x="150019" y="85725"/>
                </a:cubicBez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4" name="Text 9"/>
          <p:cNvSpPr/>
          <p:nvPr/>
        </p:nvSpPr>
        <p:spPr>
          <a:xfrm>
            <a:off x="6950869" y="3556000"/>
            <a:ext cx="477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 Regional Directors Page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7204869" y="4013200"/>
            <a:ext cx="4267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Zone filters, geospatial map, target gauge, and accountable MD profiles.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254000" y="5130800"/>
            <a:ext cx="1168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Bookmarks and a uniform corporate palette ensure a </a:t>
            </a:r>
            <a:r>
              <a:rPr lang="en-US" sz="1400" dirty="0">
                <a:solidFill>
                  <a:srgbClr val="4D5EFF"/>
                </a:solidFill>
                <a:highlight>
                  <a:srgbClr val="4D5EFF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polished, intuitive, and professional </a:t>
            </a: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user experience.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22" y="370509"/>
            <a:ext cx="11280942" cy="615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093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11" y="347028"/>
            <a:ext cx="11054540" cy="613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739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D31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3545" y="3815080"/>
            <a:ext cx="554736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Decisions &amp; Next Steps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28-d2nfa018bjvh7rlj0f60.png"/>
          <p:cNvPicPr>
            <a:picLocks noChangeAspect="1"/>
          </p:cNvPicPr>
          <p:nvPr/>
        </p:nvPicPr>
        <p:blipFill>
          <a:blip r:embed="rId4">
            <a:alphaModFix amt="23000"/>
          </a:blip>
          <a:stretch>
            <a:fillRect/>
          </a:stretch>
        </p:blipFill>
        <p:spPr>
          <a:xfrm rot="5400000" flipH="1">
            <a:off x="8475980" y="2972435"/>
            <a:ext cx="1301115" cy="97663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pic>
        <p:nvPicPr>
          <p:cNvPr id="7" name="Image 2" descr="https://kimi-img.moonshot.cn/pub/slides/slides_tmpl/image/25-08-27-20:07:28-d2nfa018bjvh7rlj0f7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1385" y="1950085"/>
            <a:ext cx="4074795" cy="3778250"/>
          </a:xfrm>
          <a:prstGeom prst="rect">
            <a:avLst/>
          </a:prstGeom>
        </p:spPr>
      </p:pic>
      <p:pic>
        <p:nvPicPr>
          <p:cNvPr id="8" name="Image 3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0" y="2540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Immediate Actions Approved</a:t>
            </a:r>
            <a:endParaRPr lang="en-US" sz="1600" dirty="0"/>
          </a:p>
        </p:txBody>
      </p:sp>
      <p:sp>
        <p:nvSpPr>
          <p:cNvPr id="6" name="Shape 1"/>
          <p:cNvSpPr/>
          <p:nvPr/>
        </p:nvSpPr>
        <p:spPr>
          <a:xfrm>
            <a:off x="457200" y="1803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7" name="Shape 2"/>
          <p:cNvSpPr/>
          <p:nvPr/>
        </p:nvSpPr>
        <p:spPr>
          <a:xfrm>
            <a:off x="590550" y="19558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0" y="84594"/>
                </a:moveTo>
                <a:lnTo>
                  <a:pt x="0" y="285750"/>
                </a:lnTo>
                <a:cubicBezTo>
                  <a:pt x="0" y="296287"/>
                  <a:pt x="8513" y="304800"/>
                  <a:pt x="19050" y="304800"/>
                </a:cubicBezTo>
                <a:cubicBezTo>
                  <a:pt x="29587" y="304800"/>
                  <a:pt x="38100" y="296287"/>
                  <a:pt x="38100" y="285750"/>
                </a:cubicBezTo>
                <a:lnTo>
                  <a:pt x="38100" y="142875"/>
                </a:lnTo>
                <a:cubicBezTo>
                  <a:pt x="38100" y="132338"/>
                  <a:pt x="46613" y="123825"/>
                  <a:pt x="57150" y="123825"/>
                </a:cubicBezTo>
                <a:lnTo>
                  <a:pt x="285750" y="123825"/>
                </a:lnTo>
                <a:cubicBezTo>
                  <a:pt x="296287" y="123825"/>
                  <a:pt x="304800" y="132338"/>
                  <a:pt x="304800" y="142875"/>
                </a:cubicBezTo>
                <a:lnTo>
                  <a:pt x="304800" y="285750"/>
                </a:lnTo>
                <a:cubicBezTo>
                  <a:pt x="304800" y="296287"/>
                  <a:pt x="313313" y="304800"/>
                  <a:pt x="323850" y="304800"/>
                </a:cubicBezTo>
                <a:cubicBezTo>
                  <a:pt x="334387" y="304800"/>
                  <a:pt x="342900" y="296287"/>
                  <a:pt x="342900" y="285750"/>
                </a:cubicBezTo>
                <a:lnTo>
                  <a:pt x="342900" y="84594"/>
                </a:lnTo>
                <a:cubicBezTo>
                  <a:pt x="342900" y="68223"/>
                  <a:pt x="332423" y="53638"/>
                  <a:pt x="316825" y="48458"/>
                </a:cubicBezTo>
                <a:lnTo>
                  <a:pt x="180499" y="3036"/>
                </a:lnTo>
                <a:cubicBezTo>
                  <a:pt x="174605" y="1072"/>
                  <a:pt x="168295" y="1072"/>
                  <a:pt x="162401" y="3036"/>
                </a:cubicBezTo>
                <a:lnTo>
                  <a:pt x="26075" y="48458"/>
                </a:lnTo>
                <a:cubicBezTo>
                  <a:pt x="10478" y="53638"/>
                  <a:pt x="0" y="68223"/>
                  <a:pt x="0" y="84594"/>
                </a:cubicBezTo>
                <a:close/>
                <a:moveTo>
                  <a:pt x="276225" y="152400"/>
                </a:moveTo>
                <a:lnTo>
                  <a:pt x="66675" y="152400"/>
                </a:lnTo>
                <a:lnTo>
                  <a:pt x="66675" y="190500"/>
                </a:lnTo>
                <a:lnTo>
                  <a:pt x="276225" y="190500"/>
                </a:lnTo>
                <a:lnTo>
                  <a:pt x="276225" y="152400"/>
                </a:lnTo>
                <a:close/>
                <a:moveTo>
                  <a:pt x="66675" y="247650"/>
                </a:moveTo>
                <a:lnTo>
                  <a:pt x="276225" y="247650"/>
                </a:lnTo>
                <a:lnTo>
                  <a:pt x="276225" y="209550"/>
                </a:lnTo>
                <a:lnTo>
                  <a:pt x="66675" y="209550"/>
                </a:lnTo>
                <a:lnTo>
                  <a:pt x="66675" y="247650"/>
                </a:lnTo>
                <a:close/>
                <a:moveTo>
                  <a:pt x="276225" y="266700"/>
                </a:moveTo>
                <a:lnTo>
                  <a:pt x="66675" y="266700"/>
                </a:lnTo>
                <a:lnTo>
                  <a:pt x="66675" y="304800"/>
                </a:lnTo>
                <a:lnTo>
                  <a:pt x="276225" y="304800"/>
                </a:lnTo>
                <a:lnTo>
                  <a:pt x="276225" y="2667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3"/>
          <p:cNvSpPr/>
          <p:nvPr/>
        </p:nvSpPr>
        <p:spPr>
          <a:xfrm>
            <a:off x="1270000" y="1828800"/>
            <a:ext cx="482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Prioritize Outlet Replenishment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1270000" y="2133600"/>
            <a:ext cx="482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 on high-selling SKUs like Laptops and Projectors.</a:t>
            </a: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6197600" y="1066800"/>
            <a:ext cx="5740400" cy="2082800"/>
          </a:xfrm>
          <a:custGeom>
            <a:avLst/>
            <a:gdLst/>
            <a:ahLst/>
            <a:cxnLst/>
            <a:rect l="l" t="t" r="r" b="b"/>
            <a:pathLst>
              <a:path w="5740400" h="2082800">
                <a:moveTo>
                  <a:pt x="101599" y="0"/>
                </a:moveTo>
                <a:lnTo>
                  <a:pt x="5638801" y="0"/>
                </a:lnTo>
                <a:cubicBezTo>
                  <a:pt x="5694913" y="0"/>
                  <a:pt x="5740400" y="45487"/>
                  <a:pt x="5740400" y="101599"/>
                </a:cubicBezTo>
                <a:lnTo>
                  <a:pt x="5740400" y="1981201"/>
                </a:lnTo>
                <a:cubicBezTo>
                  <a:pt x="5740400" y="2037313"/>
                  <a:pt x="5694913" y="2082800"/>
                  <a:pt x="56388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1" name="Shape 6"/>
          <p:cNvSpPr/>
          <p:nvPr/>
        </p:nvSpPr>
        <p:spPr>
          <a:xfrm>
            <a:off x="6400800" y="1803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2" name="Shape 7"/>
          <p:cNvSpPr/>
          <p:nvPr/>
        </p:nvSpPr>
        <p:spPr>
          <a:xfrm>
            <a:off x="6553200" y="1955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74558" y="11251"/>
                </a:moveTo>
                <a:cubicBezTo>
                  <a:pt x="281404" y="14288"/>
                  <a:pt x="285750" y="21074"/>
                  <a:pt x="285750" y="28575"/>
                </a:cubicBezTo>
                <a:lnTo>
                  <a:pt x="285750" y="276225"/>
                </a:lnTo>
                <a:cubicBezTo>
                  <a:pt x="285750" y="283726"/>
                  <a:pt x="281404" y="290513"/>
                  <a:pt x="274558" y="293549"/>
                </a:cubicBezTo>
                <a:cubicBezTo>
                  <a:pt x="267712" y="296585"/>
                  <a:pt x="259794" y="295454"/>
                  <a:pt x="254139" y="290513"/>
                </a:cubicBezTo>
                <a:lnTo>
                  <a:pt x="226397" y="266283"/>
                </a:lnTo>
                <a:cubicBezTo>
                  <a:pt x="200442" y="243602"/>
                  <a:pt x="167640" y="230386"/>
                  <a:pt x="133290" y="228779"/>
                </a:cubicBezTo>
                <a:lnTo>
                  <a:pt x="133290" y="285750"/>
                </a:lnTo>
                <a:cubicBezTo>
                  <a:pt x="133290" y="296287"/>
                  <a:pt x="124777" y="304800"/>
                  <a:pt x="114240" y="304800"/>
                </a:cubicBezTo>
                <a:lnTo>
                  <a:pt x="95190" y="304800"/>
                </a:lnTo>
                <a:cubicBezTo>
                  <a:pt x="84653" y="304800"/>
                  <a:pt x="76140" y="296287"/>
                  <a:pt x="76140" y="285750"/>
                </a:cubicBezTo>
                <a:lnTo>
                  <a:pt x="76140" y="228600"/>
                </a:lnTo>
                <a:cubicBezTo>
                  <a:pt x="34111" y="228600"/>
                  <a:pt x="0" y="194489"/>
                  <a:pt x="0" y="152400"/>
                </a:cubicBezTo>
                <a:cubicBezTo>
                  <a:pt x="0" y="110311"/>
                  <a:pt x="34111" y="76200"/>
                  <a:pt x="76200" y="76200"/>
                </a:cubicBezTo>
                <a:lnTo>
                  <a:pt x="126504" y="76200"/>
                </a:lnTo>
                <a:cubicBezTo>
                  <a:pt x="163294" y="76081"/>
                  <a:pt x="198775" y="62686"/>
                  <a:pt x="226457" y="38517"/>
                </a:cubicBezTo>
                <a:lnTo>
                  <a:pt x="254198" y="14288"/>
                </a:lnTo>
                <a:cubicBezTo>
                  <a:pt x="259794" y="9346"/>
                  <a:pt x="267831" y="8215"/>
                  <a:pt x="274618" y="11251"/>
                </a:cubicBezTo>
                <a:close/>
                <a:moveTo>
                  <a:pt x="133350" y="190500"/>
                </a:moveTo>
                <a:lnTo>
                  <a:pt x="133350" y="190619"/>
                </a:lnTo>
                <a:cubicBezTo>
                  <a:pt x="175200" y="192226"/>
                  <a:pt x="215384" y="207585"/>
                  <a:pt x="247650" y="234315"/>
                </a:cubicBezTo>
                <a:lnTo>
                  <a:pt x="247650" y="70425"/>
                </a:lnTo>
                <a:cubicBezTo>
                  <a:pt x="215384" y="97155"/>
                  <a:pt x="175200" y="112514"/>
                  <a:pt x="133350" y="114121"/>
                </a:cubicBezTo>
                <a:lnTo>
                  <a:pt x="133350" y="1905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8"/>
          <p:cNvSpPr/>
          <p:nvPr/>
        </p:nvSpPr>
        <p:spPr>
          <a:xfrm>
            <a:off x="7213600" y="1701800"/>
            <a:ext cx="502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Scale Successful Promotions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7213600" y="2006600"/>
            <a:ext cx="452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Replicate the mechanics of the top-performing Adventist Promo.</a:t>
            </a:r>
            <a:endParaRPr lang="en-US" sz="1600" dirty="0"/>
          </a:p>
        </p:txBody>
      </p:sp>
      <p:sp>
        <p:nvSpPr>
          <p:cNvPr id="15" name="Shape 10"/>
          <p:cNvSpPr/>
          <p:nvPr/>
        </p:nvSpPr>
        <p:spPr>
          <a:xfrm>
            <a:off x="254000" y="3352800"/>
            <a:ext cx="5740400" cy="2082800"/>
          </a:xfrm>
          <a:custGeom>
            <a:avLst/>
            <a:gdLst/>
            <a:ahLst/>
            <a:cxnLst/>
            <a:rect l="l" t="t" r="r" b="b"/>
            <a:pathLst>
              <a:path w="5740400" h="2082800">
                <a:moveTo>
                  <a:pt x="101599" y="0"/>
                </a:moveTo>
                <a:lnTo>
                  <a:pt x="5638801" y="0"/>
                </a:lnTo>
                <a:cubicBezTo>
                  <a:pt x="5694913" y="0"/>
                  <a:pt x="5740400" y="45487"/>
                  <a:pt x="5740400" y="101599"/>
                </a:cubicBezTo>
                <a:lnTo>
                  <a:pt x="5740400" y="1981201"/>
                </a:lnTo>
                <a:cubicBezTo>
                  <a:pt x="5740400" y="2037313"/>
                  <a:pt x="5694913" y="2082800"/>
                  <a:pt x="56388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6" name="Shape 11"/>
          <p:cNvSpPr/>
          <p:nvPr/>
        </p:nvSpPr>
        <p:spPr>
          <a:xfrm>
            <a:off x="457200" y="4089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7" name="Shape 12"/>
          <p:cNvSpPr/>
          <p:nvPr/>
        </p:nvSpPr>
        <p:spPr>
          <a:xfrm>
            <a:off x="571500" y="42418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4288" y="-9525"/>
                </a:moveTo>
                <a:cubicBezTo>
                  <a:pt x="6370" y="-9525"/>
                  <a:pt x="0" y="-3155"/>
                  <a:pt x="0" y="4763"/>
                </a:cubicBezTo>
                <a:cubicBezTo>
                  <a:pt x="0" y="12680"/>
                  <a:pt x="6370" y="19050"/>
                  <a:pt x="14288" y="19050"/>
                </a:cubicBezTo>
                <a:lnTo>
                  <a:pt x="41255" y="19050"/>
                </a:lnTo>
                <a:cubicBezTo>
                  <a:pt x="43577" y="19050"/>
                  <a:pt x="45541" y="20717"/>
                  <a:pt x="45958" y="22979"/>
                </a:cubicBezTo>
                <a:lnTo>
                  <a:pt x="76974" y="193417"/>
                </a:lnTo>
                <a:cubicBezTo>
                  <a:pt x="80665" y="213777"/>
                  <a:pt x="98405" y="228600"/>
                  <a:pt x="119122" y="228600"/>
                </a:cubicBezTo>
                <a:lnTo>
                  <a:pt x="271463" y="228600"/>
                </a:lnTo>
                <a:cubicBezTo>
                  <a:pt x="279380" y="228600"/>
                  <a:pt x="285750" y="222230"/>
                  <a:pt x="285750" y="214313"/>
                </a:cubicBezTo>
                <a:cubicBezTo>
                  <a:pt x="285750" y="206395"/>
                  <a:pt x="279380" y="200025"/>
                  <a:pt x="271463" y="200025"/>
                </a:cubicBezTo>
                <a:lnTo>
                  <a:pt x="119122" y="200025"/>
                </a:lnTo>
                <a:cubicBezTo>
                  <a:pt x="112216" y="200025"/>
                  <a:pt x="106323" y="195084"/>
                  <a:pt x="105073" y="188297"/>
                </a:cubicBezTo>
                <a:lnTo>
                  <a:pt x="102037" y="171450"/>
                </a:lnTo>
                <a:lnTo>
                  <a:pt x="282773" y="171450"/>
                </a:lnTo>
                <a:cubicBezTo>
                  <a:pt x="301109" y="171450"/>
                  <a:pt x="316825" y="158413"/>
                  <a:pt x="320219" y="140375"/>
                </a:cubicBezTo>
                <a:lnTo>
                  <a:pt x="338673" y="41612"/>
                </a:lnTo>
                <a:cubicBezTo>
                  <a:pt x="340876" y="29885"/>
                  <a:pt x="331887" y="19050"/>
                  <a:pt x="319921" y="19050"/>
                </a:cubicBezTo>
                <a:lnTo>
                  <a:pt x="74235" y="19050"/>
                </a:lnTo>
                <a:lnTo>
                  <a:pt x="73997" y="17859"/>
                </a:lnTo>
                <a:cubicBezTo>
                  <a:pt x="71140" y="2024"/>
                  <a:pt x="57329" y="-9525"/>
                  <a:pt x="41196" y="-9525"/>
                </a:cubicBezTo>
                <a:lnTo>
                  <a:pt x="14288" y="-9525"/>
                </a:lnTo>
                <a:close/>
                <a:moveTo>
                  <a:pt x="123825" y="304800"/>
                </a:moveTo>
                <a:cubicBezTo>
                  <a:pt x="139596" y="304800"/>
                  <a:pt x="152400" y="291996"/>
                  <a:pt x="152400" y="276225"/>
                </a:cubicBezTo>
                <a:cubicBezTo>
                  <a:pt x="152400" y="260454"/>
                  <a:pt x="139596" y="247650"/>
                  <a:pt x="123825" y="247650"/>
                </a:cubicBezTo>
                <a:cubicBezTo>
                  <a:pt x="108054" y="247650"/>
                  <a:pt x="95250" y="260454"/>
                  <a:pt x="95250" y="276225"/>
                </a:cubicBezTo>
                <a:cubicBezTo>
                  <a:pt x="95250" y="291996"/>
                  <a:pt x="108054" y="304800"/>
                  <a:pt x="123825" y="304800"/>
                </a:cubicBezTo>
                <a:close/>
                <a:moveTo>
                  <a:pt x="257175" y="304800"/>
                </a:moveTo>
                <a:cubicBezTo>
                  <a:pt x="272946" y="304800"/>
                  <a:pt x="285750" y="291996"/>
                  <a:pt x="285750" y="276225"/>
                </a:cubicBezTo>
                <a:cubicBezTo>
                  <a:pt x="285750" y="260454"/>
                  <a:pt x="272946" y="247650"/>
                  <a:pt x="257175" y="247650"/>
                </a:cubicBezTo>
                <a:cubicBezTo>
                  <a:pt x="241404" y="247650"/>
                  <a:pt x="228600" y="260454"/>
                  <a:pt x="228600" y="276225"/>
                </a:cubicBezTo>
                <a:cubicBezTo>
                  <a:pt x="228600" y="291996"/>
                  <a:pt x="241404" y="304800"/>
                  <a:pt x="257175" y="3048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3"/>
          <p:cNvSpPr/>
          <p:nvPr/>
        </p:nvSpPr>
        <p:spPr>
          <a:xfrm>
            <a:off x="1270000" y="3987800"/>
            <a:ext cx="502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Invest in E-commerce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1270000" y="4292600"/>
            <a:ext cx="452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Increase budget for online channel conversion optimization.</a:t>
            </a:r>
            <a:endParaRPr lang="en-US" sz="1600" dirty="0"/>
          </a:p>
        </p:txBody>
      </p:sp>
      <p:sp>
        <p:nvSpPr>
          <p:cNvPr id="20" name="Shape 15"/>
          <p:cNvSpPr/>
          <p:nvPr/>
        </p:nvSpPr>
        <p:spPr>
          <a:xfrm>
            <a:off x="6400800" y="4089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21" name="Shape 16"/>
          <p:cNvSpPr/>
          <p:nvPr/>
        </p:nvSpPr>
        <p:spPr>
          <a:xfrm>
            <a:off x="6553200" y="4241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47650" y="123825"/>
                </a:moveTo>
                <a:cubicBezTo>
                  <a:pt x="247650" y="151150"/>
                  <a:pt x="238780" y="176391"/>
                  <a:pt x="223838" y="196870"/>
                </a:cubicBezTo>
                <a:lnTo>
                  <a:pt x="299204" y="272296"/>
                </a:lnTo>
                <a:cubicBezTo>
                  <a:pt x="306645" y="279737"/>
                  <a:pt x="306645" y="291822"/>
                  <a:pt x="299204" y="299264"/>
                </a:cubicBezTo>
                <a:cubicBezTo>
                  <a:pt x="291763" y="306705"/>
                  <a:pt x="279678" y="306705"/>
                  <a:pt x="272236" y="299264"/>
                </a:cubicBezTo>
                <a:lnTo>
                  <a:pt x="196870" y="223838"/>
                </a:lnTo>
                <a:cubicBezTo>
                  <a:pt x="176391" y="238780"/>
                  <a:pt x="151150" y="247650"/>
                  <a:pt x="123825" y="247650"/>
                </a:cubicBezTo>
                <a:cubicBezTo>
                  <a:pt x="55424" y="247650"/>
                  <a:pt x="0" y="192226"/>
                  <a:pt x="0" y="123825"/>
                </a:cubicBezTo>
                <a:cubicBezTo>
                  <a:pt x="0" y="55424"/>
                  <a:pt x="55424" y="0"/>
                  <a:pt x="123825" y="0"/>
                </a:cubicBezTo>
                <a:cubicBezTo>
                  <a:pt x="192226" y="0"/>
                  <a:pt x="247650" y="55424"/>
                  <a:pt x="247650" y="123825"/>
                </a:cubicBezTo>
                <a:close/>
                <a:moveTo>
                  <a:pt x="126206" y="57150"/>
                </a:moveTo>
                <a:cubicBezTo>
                  <a:pt x="119658" y="57150"/>
                  <a:pt x="114300" y="62508"/>
                  <a:pt x="114300" y="69056"/>
                </a:cubicBezTo>
                <a:lnTo>
                  <a:pt x="114300" y="71438"/>
                </a:lnTo>
                <a:cubicBezTo>
                  <a:pt x="97155" y="71616"/>
                  <a:pt x="83344" y="85546"/>
                  <a:pt x="83344" y="102691"/>
                </a:cubicBezTo>
                <a:cubicBezTo>
                  <a:pt x="83344" y="117991"/>
                  <a:pt x="94357" y="131028"/>
                  <a:pt x="109478" y="133529"/>
                </a:cubicBezTo>
                <a:lnTo>
                  <a:pt x="134303" y="137696"/>
                </a:lnTo>
                <a:cubicBezTo>
                  <a:pt x="137874" y="138291"/>
                  <a:pt x="140494" y="141387"/>
                  <a:pt x="140494" y="145018"/>
                </a:cubicBezTo>
                <a:cubicBezTo>
                  <a:pt x="140494" y="149126"/>
                  <a:pt x="137160" y="152460"/>
                  <a:pt x="133052" y="152460"/>
                </a:cubicBezTo>
                <a:lnTo>
                  <a:pt x="100013" y="152400"/>
                </a:lnTo>
                <a:cubicBezTo>
                  <a:pt x="93464" y="152400"/>
                  <a:pt x="88106" y="157758"/>
                  <a:pt x="88106" y="164306"/>
                </a:cubicBezTo>
                <a:cubicBezTo>
                  <a:pt x="88106" y="170855"/>
                  <a:pt x="93464" y="176212"/>
                  <a:pt x="100013" y="176212"/>
                </a:cubicBezTo>
                <a:lnTo>
                  <a:pt x="114300" y="176212"/>
                </a:lnTo>
                <a:lnTo>
                  <a:pt x="114300" y="178594"/>
                </a:lnTo>
                <a:cubicBezTo>
                  <a:pt x="114300" y="185142"/>
                  <a:pt x="119658" y="190500"/>
                  <a:pt x="126206" y="190500"/>
                </a:cubicBezTo>
                <a:cubicBezTo>
                  <a:pt x="132755" y="190500"/>
                  <a:pt x="138113" y="185142"/>
                  <a:pt x="138113" y="178594"/>
                </a:cubicBezTo>
                <a:lnTo>
                  <a:pt x="138113" y="175796"/>
                </a:lnTo>
                <a:cubicBezTo>
                  <a:pt x="152995" y="173355"/>
                  <a:pt x="164306" y="160496"/>
                  <a:pt x="164306" y="144959"/>
                </a:cubicBezTo>
                <a:cubicBezTo>
                  <a:pt x="164306" y="129659"/>
                  <a:pt x="153293" y="116622"/>
                  <a:pt x="138172" y="114121"/>
                </a:cubicBezTo>
                <a:lnTo>
                  <a:pt x="113347" y="109954"/>
                </a:lnTo>
                <a:cubicBezTo>
                  <a:pt x="109776" y="109359"/>
                  <a:pt x="107156" y="106263"/>
                  <a:pt x="107156" y="102632"/>
                </a:cubicBezTo>
                <a:cubicBezTo>
                  <a:pt x="107156" y="98524"/>
                  <a:pt x="110490" y="95190"/>
                  <a:pt x="114598" y="95190"/>
                </a:cubicBezTo>
                <a:lnTo>
                  <a:pt x="142875" y="95190"/>
                </a:lnTo>
                <a:cubicBezTo>
                  <a:pt x="149423" y="95190"/>
                  <a:pt x="154781" y="89833"/>
                  <a:pt x="154781" y="83284"/>
                </a:cubicBezTo>
                <a:cubicBezTo>
                  <a:pt x="154781" y="76736"/>
                  <a:pt x="149423" y="71378"/>
                  <a:pt x="142875" y="71378"/>
                </a:cubicBezTo>
                <a:lnTo>
                  <a:pt x="138113" y="71378"/>
                </a:lnTo>
                <a:lnTo>
                  <a:pt x="138113" y="68997"/>
                </a:lnTo>
                <a:cubicBezTo>
                  <a:pt x="138113" y="62448"/>
                  <a:pt x="132755" y="57090"/>
                  <a:pt x="126206" y="5709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17"/>
          <p:cNvSpPr/>
          <p:nvPr/>
        </p:nvSpPr>
        <p:spPr>
          <a:xfrm>
            <a:off x="7213600" y="3987800"/>
            <a:ext cx="502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Investigate Data Gaps</a:t>
            </a:r>
            <a:endParaRPr lang="en-US" sz="1600" dirty="0"/>
          </a:p>
        </p:txBody>
      </p:sp>
      <p:sp>
        <p:nvSpPr>
          <p:cNvPr id="23" name="Text 18"/>
          <p:cNvSpPr/>
          <p:nvPr/>
        </p:nvSpPr>
        <p:spPr>
          <a:xfrm>
            <a:off x="7213600" y="4292600"/>
            <a:ext cx="452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Look into the low sales volume reported in the FCT region.</a:t>
            </a:r>
            <a:endParaRPr lang="en-US" sz="1600" dirty="0"/>
          </a:p>
        </p:txBody>
      </p:sp>
      <p:sp>
        <p:nvSpPr>
          <p:cNvPr id="24" name="Shape 19"/>
          <p:cNvSpPr/>
          <p:nvPr/>
        </p:nvSpPr>
        <p:spPr>
          <a:xfrm>
            <a:off x="254000" y="5638800"/>
            <a:ext cx="11684000" cy="965200"/>
          </a:xfrm>
          <a:custGeom>
            <a:avLst/>
            <a:gdLst/>
            <a:ahLst/>
            <a:cxnLst/>
            <a:rect l="l" t="t" r="r" b="b"/>
            <a:pathLst>
              <a:path w="11684000" h="965200">
                <a:moveTo>
                  <a:pt x="101597" y="0"/>
                </a:moveTo>
                <a:lnTo>
                  <a:pt x="11582403" y="0"/>
                </a:lnTo>
                <a:cubicBezTo>
                  <a:pt x="11638513" y="0"/>
                  <a:pt x="11684000" y="45487"/>
                  <a:pt x="11684000" y="101597"/>
                </a:cubicBezTo>
                <a:lnTo>
                  <a:pt x="11684000" y="863603"/>
                </a:lnTo>
                <a:cubicBezTo>
                  <a:pt x="11684000" y="919713"/>
                  <a:pt x="11638513" y="965200"/>
                  <a:pt x="115824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D5EFF">
              <a:alpha val="10196"/>
            </a:srgbClr>
          </a:solidFill>
          <a:ln/>
        </p:spPr>
      </p:sp>
      <p:sp>
        <p:nvSpPr>
          <p:cNvPr id="25" name="Text 20"/>
          <p:cNvSpPr/>
          <p:nvPr/>
        </p:nvSpPr>
        <p:spPr>
          <a:xfrm>
            <a:off x="203200" y="5842000"/>
            <a:ext cx="1178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4D5E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Step:</a:t>
            </a:r>
            <a:endParaRPr lang="en-US" sz="1600" dirty="0"/>
          </a:p>
        </p:txBody>
      </p:sp>
      <p:sp>
        <p:nvSpPr>
          <p:cNvPr id="26" name="Text 21"/>
          <p:cNvSpPr/>
          <p:nvPr/>
        </p:nvSpPr>
        <p:spPr>
          <a:xfrm>
            <a:off x="203200" y="6146800"/>
            <a:ext cx="11785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Schedule daily data refresh and distribute role-restricted dashboards to all Regional Directors via Power BI Service.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D31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557125" cy="706310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f5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4490" y="3874135"/>
            <a:ext cx="4998720" cy="263207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f5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075" y="4462780"/>
            <a:ext cx="4843145" cy="82804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20:07:28-d2nfa018bjvh7rlj0f5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6815" y="3195955"/>
            <a:ext cx="5247640" cy="82804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20:07:28-d2nfa018bjvh7rlj0f5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075" y="3199765"/>
            <a:ext cx="4843145" cy="82804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8-27-20:07:28-d2nfa018bjvh7rlj0f5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6815" y="1991360"/>
            <a:ext cx="5247640" cy="828040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08-27-20:07:28-d2nfa018bjvh7rlj0f5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475" y="1992630"/>
            <a:ext cx="4843145" cy="82804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11" name="Image 9" descr="https://kimi-img.moonshot.cn/pub/slides/slides_tmpl/image/25-08-27-20:07:28-d2nfa018bjvh7rlj0f1g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085" y="501650"/>
            <a:ext cx="4267200" cy="955040"/>
          </a:xfrm>
          <a:prstGeom prst="rect">
            <a:avLst/>
          </a:prstGeom>
        </p:spPr>
      </p:pic>
      <p:sp>
        <p:nvSpPr>
          <p:cNvPr id="12" name="Text 0"/>
          <p:cNvSpPr/>
          <p:nvPr/>
        </p:nvSpPr>
        <p:spPr>
          <a:xfrm>
            <a:off x="1184910" y="668020"/>
            <a:ext cx="3096260" cy="4692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3600" kern="0" spc="3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13" name="Shape 1"/>
          <p:cNvSpPr/>
          <p:nvPr/>
        </p:nvSpPr>
        <p:spPr>
          <a:xfrm>
            <a:off x="1309190" y="212110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2"/>
          <p:cNvSpPr/>
          <p:nvPr/>
        </p:nvSpPr>
        <p:spPr>
          <a:xfrm>
            <a:off x="1309190" y="2121107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Text 3"/>
          <p:cNvSpPr/>
          <p:nvPr/>
        </p:nvSpPr>
        <p:spPr>
          <a:xfrm>
            <a:off x="1961515" y="2243455"/>
            <a:ext cx="370395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Opportunity in Focus</a:t>
            </a:r>
            <a:endParaRPr lang="en-US" sz="1600" dirty="0"/>
          </a:p>
        </p:txBody>
      </p:sp>
      <p:sp>
        <p:nvSpPr>
          <p:cNvPr id="16" name="Shape 4"/>
          <p:cNvSpPr/>
          <p:nvPr/>
        </p:nvSpPr>
        <p:spPr>
          <a:xfrm>
            <a:off x="6509205" y="2143992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7" name="Text 5"/>
          <p:cNvSpPr/>
          <p:nvPr/>
        </p:nvSpPr>
        <p:spPr>
          <a:xfrm>
            <a:off x="6509205" y="2143992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6"/>
          <p:cNvSpPr/>
          <p:nvPr/>
        </p:nvSpPr>
        <p:spPr>
          <a:xfrm>
            <a:off x="7161530" y="2266315"/>
            <a:ext cx="4104640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200" kern="0" spc="6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&amp; Method</a:t>
            </a:r>
            <a:endParaRPr lang="en-US" sz="1600" dirty="0"/>
          </a:p>
        </p:txBody>
      </p:sp>
      <p:sp>
        <p:nvSpPr>
          <p:cNvPr id="19" name="Shape 7"/>
          <p:cNvSpPr/>
          <p:nvPr/>
        </p:nvSpPr>
        <p:spPr>
          <a:xfrm>
            <a:off x="1309190" y="3333322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0" name="Text 8"/>
          <p:cNvSpPr/>
          <p:nvPr/>
        </p:nvSpPr>
        <p:spPr>
          <a:xfrm>
            <a:off x="1309190" y="3333322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9"/>
          <p:cNvSpPr/>
          <p:nvPr/>
        </p:nvSpPr>
        <p:spPr>
          <a:xfrm>
            <a:off x="1961515" y="3455670"/>
            <a:ext cx="3704590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200" kern="0" spc="6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What We Found</a:t>
            </a:r>
            <a:endParaRPr lang="en-US" sz="1600" dirty="0"/>
          </a:p>
        </p:txBody>
      </p:sp>
      <p:sp>
        <p:nvSpPr>
          <p:cNvPr id="22" name="Shape 10"/>
          <p:cNvSpPr/>
          <p:nvPr/>
        </p:nvSpPr>
        <p:spPr>
          <a:xfrm>
            <a:off x="6520635" y="335620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3" name="Text 11"/>
          <p:cNvSpPr/>
          <p:nvPr/>
        </p:nvSpPr>
        <p:spPr>
          <a:xfrm>
            <a:off x="6520635" y="3356207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4" name="Text 12"/>
          <p:cNvSpPr/>
          <p:nvPr/>
        </p:nvSpPr>
        <p:spPr>
          <a:xfrm>
            <a:off x="7172960" y="3478530"/>
            <a:ext cx="409257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200" kern="0" spc="6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Security &amp; UX</a:t>
            </a:r>
            <a:endParaRPr lang="en-US" sz="1600" dirty="0"/>
          </a:p>
        </p:txBody>
      </p:sp>
      <p:sp>
        <p:nvSpPr>
          <p:cNvPr id="25" name="Shape 13"/>
          <p:cNvSpPr/>
          <p:nvPr/>
        </p:nvSpPr>
        <p:spPr>
          <a:xfrm>
            <a:off x="1309190" y="459125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6" name="Text 14"/>
          <p:cNvSpPr/>
          <p:nvPr/>
        </p:nvSpPr>
        <p:spPr>
          <a:xfrm>
            <a:off x="1309190" y="4591257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27" name="Text 15"/>
          <p:cNvSpPr/>
          <p:nvPr/>
        </p:nvSpPr>
        <p:spPr>
          <a:xfrm>
            <a:off x="1961515" y="4713605"/>
            <a:ext cx="3704590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200" kern="0" spc="6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Decisions &amp; Next Steps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699664"/>
            <a:ext cx="1434905" cy="1130826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253999" y="254000"/>
            <a:ext cx="7286283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Value Delivered &amp; Future-Proofed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254000" y="1473200"/>
            <a:ext cx="54356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dashboard is not just a report; it's a scalable decision-making platform that delivers immediate ROI and long-term strategic value.</a:t>
            </a: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>
            <a:off x="406400" y="2946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ubicBezTo>
                  <a:pt x="0" y="68288"/>
                  <a:pt x="68288" y="0"/>
                  <a:pt x="152400" y="0"/>
                </a:cubicBezTo>
                <a:close/>
                <a:moveTo>
                  <a:pt x="138113" y="71438"/>
                </a:moveTo>
                <a:lnTo>
                  <a:pt x="138113" y="152400"/>
                </a:lnTo>
                <a:cubicBezTo>
                  <a:pt x="138113" y="157163"/>
                  <a:pt x="140494" y="161627"/>
                  <a:pt x="144482" y="164306"/>
                </a:cubicBezTo>
                <a:lnTo>
                  <a:pt x="201632" y="202406"/>
                </a:lnTo>
                <a:cubicBezTo>
                  <a:pt x="208181" y="206812"/>
                  <a:pt x="217051" y="205026"/>
                  <a:pt x="221456" y="198418"/>
                </a:cubicBezTo>
                <a:cubicBezTo>
                  <a:pt x="225862" y="191810"/>
                  <a:pt x="224076" y="182999"/>
                  <a:pt x="217468" y="178594"/>
                </a:cubicBezTo>
                <a:lnTo>
                  <a:pt x="166688" y="144780"/>
                </a:lnTo>
                <a:lnTo>
                  <a:pt x="166688" y="71438"/>
                </a:lnTo>
                <a:cubicBezTo>
                  <a:pt x="166688" y="63520"/>
                  <a:pt x="160318" y="57150"/>
                  <a:pt x="152400" y="57150"/>
                </a:cubicBezTo>
                <a:cubicBezTo>
                  <a:pt x="144482" y="57150"/>
                  <a:pt x="138113" y="63520"/>
                  <a:pt x="138113" y="71438"/>
                </a:cubicBez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8" name="Text 3"/>
          <p:cNvSpPr/>
          <p:nvPr/>
        </p:nvSpPr>
        <p:spPr>
          <a:xfrm>
            <a:off x="1066800" y="2692400"/>
            <a:ext cx="513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Immediate Time Savings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1066800" y="2997200"/>
            <a:ext cx="4622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Saves </a:t>
            </a:r>
            <a:r>
              <a:rPr lang="en-US" sz="1400" dirty="0">
                <a:solidFill>
                  <a:srgbClr val="4D5E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4+ hours</a:t>
            </a: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of executive time per review by replacing manual reports.</a:t>
            </a: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254000" y="3810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1" name="Shape 6"/>
          <p:cNvSpPr/>
          <p:nvPr/>
        </p:nvSpPr>
        <p:spPr>
          <a:xfrm>
            <a:off x="406400" y="3962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2" name="Text 7"/>
          <p:cNvSpPr/>
          <p:nvPr/>
        </p:nvSpPr>
        <p:spPr>
          <a:xfrm>
            <a:off x="1066800" y="3708400"/>
            <a:ext cx="513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Live Performance Alerts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1066800" y="4013200"/>
            <a:ext cx="4622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Provides live alerts when sales drift from targets, enabling proactive management.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254000" y="4826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D5EFF">
              <a:alpha val="10196"/>
            </a:srgbClr>
          </a:solidFill>
          <a:ln/>
        </p:spPr>
      </p:sp>
      <p:sp>
        <p:nvSpPr>
          <p:cNvPr id="15" name="Shape 10"/>
          <p:cNvSpPr/>
          <p:nvPr/>
        </p:nvSpPr>
        <p:spPr>
          <a:xfrm>
            <a:off x="425450" y="49784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00013" y="19050"/>
                </a:moveTo>
                <a:lnTo>
                  <a:pt x="14288" y="19050"/>
                </a:lnTo>
                <a:cubicBezTo>
                  <a:pt x="6370" y="19050"/>
                  <a:pt x="0" y="25420"/>
                  <a:pt x="0" y="33338"/>
                </a:cubicBezTo>
                <a:lnTo>
                  <a:pt x="0" y="119062"/>
                </a:lnTo>
                <a:cubicBezTo>
                  <a:pt x="0" y="124837"/>
                  <a:pt x="3453" y="130076"/>
                  <a:pt x="8811" y="132278"/>
                </a:cubicBezTo>
                <a:cubicBezTo>
                  <a:pt x="14168" y="134481"/>
                  <a:pt x="20300" y="133231"/>
                  <a:pt x="24408" y="129183"/>
                </a:cubicBezTo>
                <a:lnTo>
                  <a:pt x="48220" y="105370"/>
                </a:lnTo>
                <a:lnTo>
                  <a:pt x="95250" y="152400"/>
                </a:lnTo>
                <a:lnTo>
                  <a:pt x="48220" y="199430"/>
                </a:lnTo>
                <a:lnTo>
                  <a:pt x="24408" y="175617"/>
                </a:lnTo>
                <a:cubicBezTo>
                  <a:pt x="20300" y="171510"/>
                  <a:pt x="14168" y="170319"/>
                  <a:pt x="8811" y="172522"/>
                </a:cubicBezTo>
                <a:cubicBezTo>
                  <a:pt x="3453" y="174724"/>
                  <a:pt x="0" y="179963"/>
                  <a:pt x="0" y="185738"/>
                </a:cubicBezTo>
                <a:lnTo>
                  <a:pt x="0" y="271463"/>
                </a:lnTo>
                <a:cubicBezTo>
                  <a:pt x="0" y="279380"/>
                  <a:pt x="6370" y="285750"/>
                  <a:pt x="14288" y="285750"/>
                </a:cubicBezTo>
                <a:lnTo>
                  <a:pt x="100013" y="285750"/>
                </a:lnTo>
                <a:cubicBezTo>
                  <a:pt x="105787" y="285750"/>
                  <a:pt x="111026" y="282297"/>
                  <a:pt x="113228" y="276939"/>
                </a:cubicBezTo>
                <a:cubicBezTo>
                  <a:pt x="115431" y="271582"/>
                  <a:pt x="114240" y="265450"/>
                  <a:pt x="110133" y="261342"/>
                </a:cubicBezTo>
                <a:lnTo>
                  <a:pt x="86320" y="237530"/>
                </a:lnTo>
                <a:lnTo>
                  <a:pt x="133350" y="190500"/>
                </a:lnTo>
                <a:lnTo>
                  <a:pt x="180380" y="237530"/>
                </a:lnTo>
                <a:lnTo>
                  <a:pt x="156567" y="261342"/>
                </a:lnTo>
                <a:cubicBezTo>
                  <a:pt x="152460" y="265450"/>
                  <a:pt x="151269" y="271582"/>
                  <a:pt x="153472" y="276939"/>
                </a:cubicBezTo>
                <a:cubicBezTo>
                  <a:pt x="155674" y="282297"/>
                  <a:pt x="160913" y="285750"/>
                  <a:pt x="166688" y="285750"/>
                </a:cubicBezTo>
                <a:lnTo>
                  <a:pt x="252413" y="285750"/>
                </a:lnTo>
                <a:cubicBezTo>
                  <a:pt x="260330" y="285750"/>
                  <a:pt x="266700" y="279380"/>
                  <a:pt x="266700" y="271463"/>
                </a:cubicBezTo>
                <a:lnTo>
                  <a:pt x="266700" y="185738"/>
                </a:lnTo>
                <a:cubicBezTo>
                  <a:pt x="266700" y="179963"/>
                  <a:pt x="263247" y="174724"/>
                  <a:pt x="257889" y="172522"/>
                </a:cubicBezTo>
                <a:cubicBezTo>
                  <a:pt x="252532" y="170319"/>
                  <a:pt x="246400" y="171510"/>
                  <a:pt x="242292" y="175617"/>
                </a:cubicBezTo>
                <a:lnTo>
                  <a:pt x="218480" y="199430"/>
                </a:lnTo>
                <a:lnTo>
                  <a:pt x="171450" y="152400"/>
                </a:lnTo>
                <a:lnTo>
                  <a:pt x="218480" y="105370"/>
                </a:lnTo>
                <a:lnTo>
                  <a:pt x="242292" y="129183"/>
                </a:lnTo>
                <a:cubicBezTo>
                  <a:pt x="246400" y="133290"/>
                  <a:pt x="252532" y="134481"/>
                  <a:pt x="257889" y="132278"/>
                </a:cubicBezTo>
                <a:cubicBezTo>
                  <a:pt x="263247" y="130076"/>
                  <a:pt x="266700" y="124837"/>
                  <a:pt x="266700" y="119062"/>
                </a:cubicBezTo>
                <a:lnTo>
                  <a:pt x="266700" y="33338"/>
                </a:lnTo>
                <a:cubicBezTo>
                  <a:pt x="266700" y="25420"/>
                  <a:pt x="260330" y="19050"/>
                  <a:pt x="252413" y="19050"/>
                </a:cubicBezTo>
                <a:lnTo>
                  <a:pt x="166688" y="19050"/>
                </a:lnTo>
                <a:cubicBezTo>
                  <a:pt x="160913" y="19050"/>
                  <a:pt x="155674" y="22503"/>
                  <a:pt x="153472" y="27861"/>
                </a:cubicBezTo>
                <a:cubicBezTo>
                  <a:pt x="151269" y="33218"/>
                  <a:pt x="152519" y="39350"/>
                  <a:pt x="156567" y="43458"/>
                </a:cubicBezTo>
                <a:lnTo>
                  <a:pt x="180380" y="67270"/>
                </a:lnTo>
                <a:lnTo>
                  <a:pt x="133350" y="114300"/>
                </a:lnTo>
                <a:lnTo>
                  <a:pt x="86320" y="67270"/>
                </a:lnTo>
                <a:lnTo>
                  <a:pt x="110133" y="43458"/>
                </a:lnTo>
                <a:cubicBezTo>
                  <a:pt x="114240" y="39350"/>
                  <a:pt x="115431" y="33218"/>
                  <a:pt x="113228" y="27861"/>
                </a:cubicBezTo>
                <a:cubicBezTo>
                  <a:pt x="111026" y="22503"/>
                  <a:pt x="105787" y="19050"/>
                  <a:pt x="100013" y="19050"/>
                </a:cubicBezTo>
                <a:close/>
              </a:path>
            </a:pathLst>
          </a:custGeom>
          <a:solidFill>
            <a:srgbClr val="4D5EFF"/>
          </a:solidFill>
          <a:ln/>
        </p:spPr>
      </p:sp>
      <p:sp>
        <p:nvSpPr>
          <p:cNvPr id="16" name="Text 11"/>
          <p:cNvSpPr/>
          <p:nvPr/>
        </p:nvSpPr>
        <p:spPr>
          <a:xfrm>
            <a:off x="1066800" y="4724400"/>
            <a:ext cx="513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Scalable Architecture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1066800" y="5029200"/>
            <a:ext cx="4622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star schema and documented DAX allow easy extension to new products, channels, or markets.</a:t>
            </a:r>
            <a:endParaRPr lang="en-US" sz="1600" dirty="0"/>
          </a:p>
        </p:txBody>
      </p:sp>
      <p:pic>
        <p:nvPicPr>
          <p:cNvPr id="18" name="Image 3" descr="https://kimi-web-img.moonshot.cn/img/img.freepik.com/7393cea9b5cbe705c012853c5b96f6a50e70c966.jpg"/>
          <p:cNvPicPr>
            <a:picLocks noChangeAspect="1"/>
          </p:cNvPicPr>
          <p:nvPr/>
        </p:nvPicPr>
        <p:blipFill>
          <a:blip r:embed="rId6"/>
          <a:srcRect l="9714" r="9714"/>
          <a:stretch/>
        </p:blipFill>
        <p:spPr>
          <a:xfrm>
            <a:off x="6197600" y="1879600"/>
            <a:ext cx="5111750" cy="3556000"/>
          </a:xfrm>
          <a:prstGeom prst="roundRect">
            <a:avLst>
              <a:gd name="adj" fmla="val 2500"/>
            </a:avLst>
          </a:prstGeom>
        </p:spPr>
      </p:pic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D31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2" descr="https://kimi-img.moonshot.cn/pub/slides/slides_tmpl/image/25-08-27-20:07:31-d2nfa0p8bjvh7rlj0ga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9495"/>
            <a:ext cx="12215495" cy="738505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1589404" y="2140994"/>
            <a:ext cx="9036685" cy="21253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4072255" y="4191635"/>
            <a:ext cx="1859915" cy="254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6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Aduga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6631537" y="4191635"/>
            <a:ext cx="1734796" cy="254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6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pic>
        <p:nvPicPr>
          <p:cNvPr id="8" name="Image 3" descr="https://kimi-img.moonshot.cn/pub/slides/slides_tmpl/image/25-08-27-20:07:31-d2nfa0p8bjvh7rlj0g9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910" y="6120130"/>
            <a:ext cx="11322685" cy="19431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20:07:30-d2nfa0h8bjvh7rlj0fo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1260" y="5711190"/>
            <a:ext cx="1315085" cy="397510"/>
          </a:xfrm>
          <a:prstGeom prst="rect">
            <a:avLst/>
          </a:prstGeom>
        </p:spPr>
      </p:pic>
      <p:pic>
        <p:nvPicPr>
          <p:cNvPr id="10" name="Image 5" descr="https://kimi-img.moonshot.cn/pub/slides/slides_tmpl/image/25-08-27-20:07:31-d2nfa0p8bjvh7rlj0g9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3260000">
            <a:off x="997585" y="172085"/>
            <a:ext cx="1189990" cy="1781810"/>
          </a:xfrm>
          <a:prstGeom prst="rect">
            <a:avLst/>
          </a:prstGeom>
        </p:spPr>
      </p:pic>
      <p:sp>
        <p:nvSpPr>
          <p:cNvPr id="11" name="Text 3"/>
          <p:cNvSpPr/>
          <p:nvPr/>
        </p:nvSpPr>
        <p:spPr>
          <a:xfrm>
            <a:off x="15171420" y="4343400"/>
            <a:ext cx="40640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D31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3545" y="3815080"/>
            <a:ext cx="554736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Opportunity in Focus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28-d2nfa018bjvh7rlj0f60.png"/>
          <p:cNvPicPr>
            <a:picLocks noChangeAspect="1"/>
          </p:cNvPicPr>
          <p:nvPr/>
        </p:nvPicPr>
        <p:blipFill>
          <a:blip r:embed="rId4">
            <a:alphaModFix amt="23000"/>
          </a:blip>
          <a:stretch>
            <a:fillRect/>
          </a:stretch>
        </p:blipFill>
        <p:spPr>
          <a:xfrm rot="5400000" flipH="1">
            <a:off x="8475980" y="2972435"/>
            <a:ext cx="1301115" cy="97663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pic>
        <p:nvPicPr>
          <p:cNvPr id="8" name="Image 3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10" name="Image 2" descr="https://kimi-img.moonshot.cn/pub/slides/slides_tmpl/image/25-08-27-20:07:28-d2nfa018bjvh7rlj0f7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8057" y="1124878"/>
            <a:ext cx="4074795" cy="37782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254000" y="999246"/>
            <a:ext cx="73787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From Fragmented Data to Unified Command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254000" y="2446118"/>
            <a:ext cx="73787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Trebuchet MS" panose="020B0603020202020204" pitchFamily="34" charset="0"/>
                <a:ea typeface="MiSans" pitchFamily="34" charset="-122"/>
                <a:cs typeface="MiSans" pitchFamily="34" charset="-120"/>
              </a:rPr>
              <a:t>The CEO needed a single source of truth for rapid, strategic decisions. This dashboard unifies </a:t>
            </a:r>
            <a:r>
              <a:rPr lang="en-US" sz="1600" dirty="0">
                <a:solidFill>
                  <a:srgbClr val="4D5EFF"/>
                </a:solidFill>
                <a:latin typeface="Trebuchet MS" panose="020B0603020202020204" pitchFamily="34" charset="0"/>
                <a:ea typeface="MiSans" pitchFamily="34" charset="-122"/>
                <a:cs typeface="MiSans" pitchFamily="34" charset="-120"/>
              </a:rPr>
              <a:t>15,000+ transactions</a:t>
            </a:r>
            <a:r>
              <a:rPr lang="en-US" sz="1600" dirty="0">
                <a:solidFill>
                  <a:srgbClr val="34385E"/>
                </a:solidFill>
                <a:latin typeface="Trebuchet MS" panose="020B0603020202020204" pitchFamily="34" charset="0"/>
                <a:ea typeface="MiSans" pitchFamily="34" charset="-122"/>
                <a:cs typeface="MiSans" pitchFamily="34" charset="-120"/>
              </a:rPr>
              <a:t> into a secure, interactive report, eliminating delays caused by fragmented spreadsheets.</a:t>
            </a:r>
            <a:endParaRPr lang="en-US" sz="1600" dirty="0">
              <a:latin typeface="Trebuchet MS" panose="020B0603020202020204" pitchFamily="34" charset="0"/>
            </a:endParaRPr>
          </a:p>
        </p:txBody>
      </p:sp>
      <p:sp>
        <p:nvSpPr>
          <p:cNvPr id="7" name="Shape 2"/>
          <p:cNvSpPr/>
          <p:nvPr/>
        </p:nvSpPr>
        <p:spPr>
          <a:xfrm>
            <a:off x="358378" y="45212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68077" y="-4911"/>
                </a:moveTo>
                <a:cubicBezTo>
                  <a:pt x="173980" y="-645"/>
                  <a:pt x="176163" y="7094"/>
                  <a:pt x="173484" y="13841"/>
                </a:cubicBezTo>
                <a:lnTo>
                  <a:pt x="134590" y="111125"/>
                </a:lnTo>
                <a:lnTo>
                  <a:pt x="206375" y="111125"/>
                </a:lnTo>
                <a:cubicBezTo>
                  <a:pt x="213072" y="111125"/>
                  <a:pt x="219025" y="115292"/>
                  <a:pt x="221307" y="121593"/>
                </a:cubicBezTo>
                <a:cubicBezTo>
                  <a:pt x="223589" y="127893"/>
                  <a:pt x="221655" y="134938"/>
                  <a:pt x="216545" y="139204"/>
                </a:cubicBezTo>
                <a:lnTo>
                  <a:pt x="73670" y="258266"/>
                </a:lnTo>
                <a:cubicBezTo>
                  <a:pt x="68064" y="262930"/>
                  <a:pt x="60077" y="263178"/>
                  <a:pt x="54173" y="258911"/>
                </a:cubicBezTo>
                <a:cubicBezTo>
                  <a:pt x="48270" y="254645"/>
                  <a:pt x="46087" y="246906"/>
                  <a:pt x="48766" y="240159"/>
                </a:cubicBezTo>
                <a:lnTo>
                  <a:pt x="87660" y="142875"/>
                </a:lnTo>
                <a:lnTo>
                  <a:pt x="15875" y="142875"/>
                </a:lnTo>
                <a:cubicBezTo>
                  <a:pt x="9178" y="142875"/>
                  <a:pt x="3225" y="138708"/>
                  <a:pt x="943" y="132407"/>
                </a:cubicBezTo>
                <a:cubicBezTo>
                  <a:pt x="-1339" y="126107"/>
                  <a:pt x="595" y="119062"/>
                  <a:pt x="5705" y="114796"/>
                </a:cubicBezTo>
                <a:lnTo>
                  <a:pt x="148580" y="-4266"/>
                </a:lnTo>
                <a:cubicBezTo>
                  <a:pt x="154186" y="-8930"/>
                  <a:pt x="162173" y="-9178"/>
                  <a:pt x="168077" y="-4911"/>
                </a:cubicBez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8" name="Text 3"/>
          <p:cNvSpPr/>
          <p:nvPr/>
        </p:nvSpPr>
        <p:spPr>
          <a:xfrm>
            <a:off x="837406" y="4241800"/>
            <a:ext cx="369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Rapid Decisions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837406" y="4546600"/>
            <a:ext cx="3187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insights for inventory and investment.</a:t>
            </a: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4327922" y="4394200"/>
            <a:ext cx="431800" cy="508000"/>
          </a:xfrm>
          <a:custGeom>
            <a:avLst/>
            <a:gdLst/>
            <a:ahLst/>
            <a:cxnLst/>
            <a:rect l="l" t="t" r="r" b="b"/>
            <a:pathLst>
              <a:path w="431800" h="508000">
                <a:moveTo>
                  <a:pt x="215900" y="0"/>
                </a:moveTo>
                <a:lnTo>
                  <a:pt x="215900" y="0"/>
                </a:lnTo>
                <a:cubicBezTo>
                  <a:pt x="335058" y="0"/>
                  <a:pt x="431800" y="96742"/>
                  <a:pt x="431800" y="215900"/>
                </a:cubicBezTo>
                <a:lnTo>
                  <a:pt x="431800" y="292100"/>
                </a:lnTo>
                <a:cubicBezTo>
                  <a:pt x="431800" y="411258"/>
                  <a:pt x="335058" y="508000"/>
                  <a:pt x="215900" y="508000"/>
                </a:cubicBezTo>
                <a:lnTo>
                  <a:pt x="215900" y="508000"/>
                </a:lnTo>
                <a:cubicBezTo>
                  <a:pt x="96742" y="508000"/>
                  <a:pt x="0" y="411258"/>
                  <a:pt x="0" y="292100"/>
                </a:cubicBezTo>
                <a:lnTo>
                  <a:pt x="0" y="215900"/>
                </a:lnTo>
                <a:cubicBezTo>
                  <a:pt x="0" y="96742"/>
                  <a:pt x="96742" y="0"/>
                  <a:pt x="215900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1" name="Shape 6"/>
          <p:cNvSpPr/>
          <p:nvPr/>
        </p:nvSpPr>
        <p:spPr>
          <a:xfrm>
            <a:off x="4416227" y="45212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29282" y="0"/>
                  <a:pt x="131564" y="496"/>
                  <a:pt x="133648" y="1439"/>
                </a:cubicBezTo>
                <a:lnTo>
                  <a:pt x="227112" y="41077"/>
                </a:lnTo>
                <a:cubicBezTo>
                  <a:pt x="238026" y="45690"/>
                  <a:pt x="246162" y="56455"/>
                  <a:pt x="246112" y="69453"/>
                </a:cubicBezTo>
                <a:cubicBezTo>
                  <a:pt x="245864" y="118666"/>
                  <a:pt x="225623" y="208707"/>
                  <a:pt x="140146" y="249634"/>
                </a:cubicBezTo>
                <a:cubicBezTo>
                  <a:pt x="131862" y="253603"/>
                  <a:pt x="122238" y="253603"/>
                  <a:pt x="113953" y="249634"/>
                </a:cubicBezTo>
                <a:cubicBezTo>
                  <a:pt x="28426" y="208707"/>
                  <a:pt x="8235" y="118666"/>
                  <a:pt x="7987" y="69453"/>
                </a:cubicBezTo>
                <a:cubicBezTo>
                  <a:pt x="7937" y="56455"/>
                  <a:pt x="16073" y="45690"/>
                  <a:pt x="26987" y="41077"/>
                </a:cubicBezTo>
                <a:lnTo>
                  <a:pt x="120402" y="1439"/>
                </a:lnTo>
                <a:cubicBezTo>
                  <a:pt x="122486" y="496"/>
                  <a:pt x="124718" y="0"/>
                  <a:pt x="127000" y="0"/>
                </a:cubicBezTo>
                <a:close/>
                <a:moveTo>
                  <a:pt x="127000" y="33139"/>
                </a:moveTo>
                <a:lnTo>
                  <a:pt x="127000" y="220712"/>
                </a:lnTo>
                <a:cubicBezTo>
                  <a:pt x="195461" y="187573"/>
                  <a:pt x="213866" y="114151"/>
                  <a:pt x="214313" y="70197"/>
                </a:cubicBezTo>
                <a:lnTo>
                  <a:pt x="127000" y="33189"/>
                </a:lnTo>
                <a:lnTo>
                  <a:pt x="127000" y="33189"/>
                </a:ln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2" name="Text 7"/>
          <p:cNvSpPr/>
          <p:nvPr/>
        </p:nvSpPr>
        <p:spPr>
          <a:xfrm>
            <a:off x="4910931" y="4241800"/>
            <a:ext cx="323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 Access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4910931" y="4546600"/>
            <a:ext cx="2730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Row-level security for Regional Directors.</a:t>
            </a:r>
            <a:endParaRPr lang="en-US" sz="1600" dirty="0"/>
          </a:p>
        </p:txBody>
      </p:sp>
      <p:pic>
        <p:nvPicPr>
          <p:cNvPr id="14" name="Image 3" descr="https://kimi-web-img.moonshot.cn/img/thumbs.dreamstime.com/4c9dd947f786b87fa5b5da0ab0cd0ff9374ef0f4.jpg"/>
          <p:cNvPicPr>
            <a:picLocks noChangeAspect="1"/>
          </p:cNvPicPr>
          <p:nvPr/>
        </p:nvPicPr>
        <p:blipFill>
          <a:blip r:embed="rId6"/>
          <a:srcRect l="4841" r="4841"/>
          <a:stretch/>
        </p:blipFill>
        <p:spPr>
          <a:xfrm>
            <a:off x="8043267" y="1651000"/>
            <a:ext cx="3898900" cy="3556000"/>
          </a:xfrm>
          <a:prstGeom prst="roundRect">
            <a:avLst>
              <a:gd name="adj" fmla="val 2857"/>
            </a:avLst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-203200" y="905022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Quantified Answers to Key Business Questions</a:t>
            </a:r>
            <a:endParaRPr lang="en-US" sz="1600" dirty="0"/>
          </a:p>
        </p:txBody>
      </p:sp>
      <p:sp>
        <p:nvSpPr>
          <p:cNvPr id="6" name="Shape 1"/>
          <p:cNvSpPr/>
          <p:nvPr/>
        </p:nvSpPr>
        <p:spPr>
          <a:xfrm>
            <a:off x="457200" y="2667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7" name="Shape 2"/>
          <p:cNvSpPr/>
          <p:nvPr/>
        </p:nvSpPr>
        <p:spPr>
          <a:xfrm>
            <a:off x="590550" y="28194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305038" y="142875"/>
                </a:moveTo>
                <a:lnTo>
                  <a:pt x="200263" y="142875"/>
                </a:lnTo>
                <a:cubicBezTo>
                  <a:pt x="189726" y="142875"/>
                  <a:pt x="181213" y="134362"/>
                  <a:pt x="181213" y="123825"/>
                </a:cubicBezTo>
                <a:lnTo>
                  <a:pt x="181213" y="19050"/>
                </a:lnTo>
                <a:cubicBezTo>
                  <a:pt x="181213" y="8513"/>
                  <a:pt x="189786" y="-119"/>
                  <a:pt x="200204" y="1250"/>
                </a:cubicBezTo>
                <a:cubicBezTo>
                  <a:pt x="263902" y="9704"/>
                  <a:pt x="314385" y="60186"/>
                  <a:pt x="322838" y="123885"/>
                </a:cubicBezTo>
                <a:cubicBezTo>
                  <a:pt x="324207" y="134303"/>
                  <a:pt x="315575" y="142875"/>
                  <a:pt x="305038" y="142875"/>
                </a:cubicBezTo>
                <a:close/>
                <a:moveTo>
                  <a:pt x="132517" y="22146"/>
                </a:moveTo>
                <a:cubicBezTo>
                  <a:pt x="143292" y="19883"/>
                  <a:pt x="152638" y="28694"/>
                  <a:pt x="152638" y="39707"/>
                </a:cubicBezTo>
                <a:lnTo>
                  <a:pt x="152638" y="157163"/>
                </a:lnTo>
                <a:cubicBezTo>
                  <a:pt x="152638" y="160496"/>
                  <a:pt x="153829" y="163711"/>
                  <a:pt x="155912" y="166271"/>
                </a:cubicBezTo>
                <a:lnTo>
                  <a:pt x="234553" y="261164"/>
                </a:lnTo>
                <a:cubicBezTo>
                  <a:pt x="241518" y="269558"/>
                  <a:pt x="240030" y="282238"/>
                  <a:pt x="230445" y="287417"/>
                </a:cubicBezTo>
                <a:cubicBezTo>
                  <a:pt x="210145" y="298490"/>
                  <a:pt x="186869" y="304800"/>
                  <a:pt x="162163" y="304800"/>
                </a:cubicBezTo>
                <a:cubicBezTo>
                  <a:pt x="83284" y="304800"/>
                  <a:pt x="19288" y="240804"/>
                  <a:pt x="19288" y="161925"/>
                </a:cubicBezTo>
                <a:cubicBezTo>
                  <a:pt x="19288" y="93166"/>
                  <a:pt x="67806" y="35778"/>
                  <a:pt x="132517" y="22146"/>
                </a:cubicBezTo>
                <a:close/>
                <a:moveTo>
                  <a:pt x="284440" y="171450"/>
                </a:moveTo>
                <a:lnTo>
                  <a:pt x="322540" y="171450"/>
                </a:lnTo>
                <a:cubicBezTo>
                  <a:pt x="333554" y="171450"/>
                  <a:pt x="342364" y="180796"/>
                  <a:pt x="340102" y="191572"/>
                </a:cubicBezTo>
                <a:cubicBezTo>
                  <a:pt x="334030" y="220385"/>
                  <a:pt x="319266" y="245983"/>
                  <a:pt x="298668" y="265509"/>
                </a:cubicBezTo>
                <a:cubicBezTo>
                  <a:pt x="291346" y="272475"/>
                  <a:pt x="279856" y="270986"/>
                  <a:pt x="273427" y="263188"/>
                </a:cubicBezTo>
                <a:lnTo>
                  <a:pt x="223183" y="202644"/>
                </a:lnTo>
                <a:cubicBezTo>
                  <a:pt x="212884" y="190202"/>
                  <a:pt x="221754" y="171450"/>
                  <a:pt x="237827" y="171450"/>
                </a:cubicBezTo>
                <a:lnTo>
                  <a:pt x="284381" y="17145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3"/>
          <p:cNvSpPr/>
          <p:nvPr/>
        </p:nvSpPr>
        <p:spPr>
          <a:xfrm>
            <a:off x="1270000" y="2667000"/>
            <a:ext cx="4927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41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Sales Drivers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1270000" y="3022600"/>
            <a:ext cx="441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Which channels &amp; product categories generate the majority of revenue?</a:t>
            </a: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6299200" y="2463800"/>
            <a:ext cx="5638800" cy="1270000"/>
          </a:xfrm>
          <a:custGeom>
            <a:avLst/>
            <a:gdLst/>
            <a:ahLst/>
            <a:cxnLst/>
            <a:rect l="l" t="t" r="r" b="b"/>
            <a:pathLst>
              <a:path w="5638800" h="1270000">
                <a:moveTo>
                  <a:pt x="101600" y="0"/>
                </a:moveTo>
                <a:lnTo>
                  <a:pt x="5537200" y="0"/>
                </a:lnTo>
                <a:cubicBezTo>
                  <a:pt x="5593275" y="0"/>
                  <a:pt x="5638800" y="45525"/>
                  <a:pt x="5638800" y="101600"/>
                </a:cubicBezTo>
                <a:lnTo>
                  <a:pt x="5638800" y="1168400"/>
                </a:lnTo>
                <a:cubicBezTo>
                  <a:pt x="5638800" y="1224475"/>
                  <a:pt x="5593275" y="1270000"/>
                  <a:pt x="5537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1" name="Shape 6"/>
          <p:cNvSpPr/>
          <p:nvPr/>
        </p:nvSpPr>
        <p:spPr>
          <a:xfrm>
            <a:off x="6502400" y="2667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2" name="Shape 7"/>
          <p:cNvSpPr/>
          <p:nvPr/>
        </p:nvSpPr>
        <p:spPr>
          <a:xfrm>
            <a:off x="6654800" y="2819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74558" y="11251"/>
                </a:moveTo>
                <a:cubicBezTo>
                  <a:pt x="281404" y="14288"/>
                  <a:pt x="285750" y="21074"/>
                  <a:pt x="285750" y="28575"/>
                </a:cubicBezTo>
                <a:lnTo>
                  <a:pt x="285750" y="276225"/>
                </a:lnTo>
                <a:cubicBezTo>
                  <a:pt x="285750" y="283726"/>
                  <a:pt x="281404" y="290513"/>
                  <a:pt x="274558" y="293549"/>
                </a:cubicBezTo>
                <a:cubicBezTo>
                  <a:pt x="267712" y="296585"/>
                  <a:pt x="259794" y="295454"/>
                  <a:pt x="254139" y="290513"/>
                </a:cubicBezTo>
                <a:lnTo>
                  <a:pt x="226397" y="266283"/>
                </a:lnTo>
                <a:cubicBezTo>
                  <a:pt x="200442" y="243602"/>
                  <a:pt x="167640" y="230386"/>
                  <a:pt x="133290" y="228779"/>
                </a:cubicBezTo>
                <a:lnTo>
                  <a:pt x="133290" y="285750"/>
                </a:lnTo>
                <a:cubicBezTo>
                  <a:pt x="133290" y="296287"/>
                  <a:pt x="124777" y="304800"/>
                  <a:pt x="114240" y="304800"/>
                </a:cubicBezTo>
                <a:lnTo>
                  <a:pt x="95190" y="304800"/>
                </a:lnTo>
                <a:cubicBezTo>
                  <a:pt x="84653" y="304800"/>
                  <a:pt x="76140" y="296287"/>
                  <a:pt x="76140" y="285750"/>
                </a:cubicBezTo>
                <a:lnTo>
                  <a:pt x="76140" y="228600"/>
                </a:lnTo>
                <a:cubicBezTo>
                  <a:pt x="34111" y="228600"/>
                  <a:pt x="0" y="194489"/>
                  <a:pt x="0" y="152400"/>
                </a:cubicBezTo>
                <a:cubicBezTo>
                  <a:pt x="0" y="110311"/>
                  <a:pt x="34111" y="76200"/>
                  <a:pt x="76200" y="76200"/>
                </a:cubicBezTo>
                <a:lnTo>
                  <a:pt x="126504" y="76200"/>
                </a:lnTo>
                <a:cubicBezTo>
                  <a:pt x="163294" y="76081"/>
                  <a:pt x="198775" y="62686"/>
                  <a:pt x="226457" y="38517"/>
                </a:cubicBezTo>
                <a:lnTo>
                  <a:pt x="254198" y="14288"/>
                </a:lnTo>
                <a:cubicBezTo>
                  <a:pt x="259794" y="9346"/>
                  <a:pt x="267831" y="8215"/>
                  <a:pt x="274618" y="11251"/>
                </a:cubicBezTo>
                <a:close/>
                <a:moveTo>
                  <a:pt x="133350" y="190500"/>
                </a:moveTo>
                <a:lnTo>
                  <a:pt x="133350" y="190619"/>
                </a:lnTo>
                <a:cubicBezTo>
                  <a:pt x="175200" y="192226"/>
                  <a:pt x="215384" y="207585"/>
                  <a:pt x="247650" y="234315"/>
                </a:cubicBezTo>
                <a:lnTo>
                  <a:pt x="247650" y="70425"/>
                </a:lnTo>
                <a:cubicBezTo>
                  <a:pt x="215384" y="97155"/>
                  <a:pt x="175200" y="112514"/>
                  <a:pt x="133350" y="114121"/>
                </a:cubicBezTo>
                <a:lnTo>
                  <a:pt x="133350" y="1905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8"/>
          <p:cNvSpPr/>
          <p:nvPr/>
        </p:nvSpPr>
        <p:spPr>
          <a:xfrm>
            <a:off x="7315200" y="2667000"/>
            <a:ext cx="4927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6052C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Promotion ROI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7315200" y="3022600"/>
            <a:ext cx="441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Which promotions are most effective and worthy of scaling?</a:t>
            </a:r>
            <a:endParaRPr lang="en-US" sz="1600" dirty="0"/>
          </a:p>
        </p:txBody>
      </p:sp>
      <p:sp>
        <p:nvSpPr>
          <p:cNvPr id="15" name="Shape 10"/>
          <p:cNvSpPr/>
          <p:nvPr/>
        </p:nvSpPr>
        <p:spPr>
          <a:xfrm>
            <a:off x="254000" y="4038600"/>
            <a:ext cx="5638800" cy="1270000"/>
          </a:xfrm>
          <a:custGeom>
            <a:avLst/>
            <a:gdLst/>
            <a:ahLst/>
            <a:cxnLst/>
            <a:rect l="l" t="t" r="r" b="b"/>
            <a:pathLst>
              <a:path w="5638800" h="1270000">
                <a:moveTo>
                  <a:pt x="101600" y="0"/>
                </a:moveTo>
                <a:lnTo>
                  <a:pt x="5537200" y="0"/>
                </a:lnTo>
                <a:cubicBezTo>
                  <a:pt x="5593275" y="0"/>
                  <a:pt x="5638800" y="45525"/>
                  <a:pt x="5638800" y="101600"/>
                </a:cubicBezTo>
                <a:lnTo>
                  <a:pt x="5638800" y="1168400"/>
                </a:lnTo>
                <a:cubicBezTo>
                  <a:pt x="5638800" y="1224475"/>
                  <a:pt x="5593275" y="1270000"/>
                  <a:pt x="5537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6" name="Shape 11"/>
          <p:cNvSpPr/>
          <p:nvPr/>
        </p:nvSpPr>
        <p:spPr>
          <a:xfrm>
            <a:off x="457200" y="4241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7" name="Shape 12"/>
          <p:cNvSpPr/>
          <p:nvPr/>
        </p:nvSpPr>
        <p:spPr>
          <a:xfrm>
            <a:off x="571500" y="43942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342900" y="28575"/>
                </a:moveTo>
                <a:cubicBezTo>
                  <a:pt x="342900" y="21967"/>
                  <a:pt x="339507" y="15835"/>
                  <a:pt x="333851" y="12383"/>
                </a:cubicBezTo>
                <a:cubicBezTo>
                  <a:pt x="328196" y="8930"/>
                  <a:pt x="321231" y="8573"/>
                  <a:pt x="315337" y="11549"/>
                </a:cubicBezTo>
                <a:lnTo>
                  <a:pt x="246162" y="46137"/>
                </a:lnTo>
                <a:lnTo>
                  <a:pt x="139363" y="10478"/>
                </a:lnTo>
                <a:cubicBezTo>
                  <a:pt x="134541" y="8870"/>
                  <a:pt x="129361" y="9227"/>
                  <a:pt x="124837" y="11490"/>
                </a:cubicBezTo>
                <a:lnTo>
                  <a:pt x="48637" y="49590"/>
                </a:lnTo>
                <a:cubicBezTo>
                  <a:pt x="42148" y="52864"/>
                  <a:pt x="38100" y="59472"/>
                  <a:pt x="38100" y="66675"/>
                </a:cubicBezTo>
                <a:lnTo>
                  <a:pt x="38100" y="276225"/>
                </a:lnTo>
                <a:cubicBezTo>
                  <a:pt x="38100" y="282833"/>
                  <a:pt x="41493" y="288965"/>
                  <a:pt x="47149" y="292418"/>
                </a:cubicBezTo>
                <a:cubicBezTo>
                  <a:pt x="52804" y="295870"/>
                  <a:pt x="59769" y="296227"/>
                  <a:pt x="65663" y="293251"/>
                </a:cubicBezTo>
                <a:lnTo>
                  <a:pt x="134779" y="258663"/>
                </a:lnTo>
                <a:lnTo>
                  <a:pt x="237946" y="293072"/>
                </a:lnTo>
                <a:cubicBezTo>
                  <a:pt x="235387" y="289262"/>
                  <a:pt x="232886" y="285274"/>
                  <a:pt x="230445" y="281226"/>
                </a:cubicBezTo>
                <a:cubicBezTo>
                  <a:pt x="223897" y="270331"/>
                  <a:pt x="217408" y="257830"/>
                  <a:pt x="212586" y="244435"/>
                </a:cubicBezTo>
                <a:lnTo>
                  <a:pt x="152340" y="224373"/>
                </a:lnTo>
                <a:lnTo>
                  <a:pt x="152340" y="55007"/>
                </a:lnTo>
                <a:lnTo>
                  <a:pt x="228540" y="80427"/>
                </a:lnTo>
                <a:lnTo>
                  <a:pt x="228540" y="139541"/>
                </a:lnTo>
                <a:cubicBezTo>
                  <a:pt x="246995" y="118229"/>
                  <a:pt x="274380" y="104775"/>
                  <a:pt x="304740" y="104775"/>
                </a:cubicBezTo>
                <a:cubicBezTo>
                  <a:pt x="318195" y="104775"/>
                  <a:pt x="331053" y="107394"/>
                  <a:pt x="342840" y="112216"/>
                </a:cubicBezTo>
                <a:lnTo>
                  <a:pt x="342900" y="28575"/>
                </a:lnTo>
                <a:close/>
                <a:moveTo>
                  <a:pt x="304800" y="133350"/>
                </a:moveTo>
                <a:cubicBezTo>
                  <a:pt x="265331" y="133350"/>
                  <a:pt x="233363" y="164783"/>
                  <a:pt x="233363" y="203537"/>
                </a:cubicBezTo>
                <a:cubicBezTo>
                  <a:pt x="233363" y="244554"/>
                  <a:pt x="271522" y="293072"/>
                  <a:pt x="292060" y="316230"/>
                </a:cubicBezTo>
                <a:cubicBezTo>
                  <a:pt x="298966" y="323969"/>
                  <a:pt x="310694" y="323969"/>
                  <a:pt x="317599" y="316230"/>
                </a:cubicBezTo>
                <a:cubicBezTo>
                  <a:pt x="338138" y="293072"/>
                  <a:pt x="376297" y="244554"/>
                  <a:pt x="376297" y="203537"/>
                </a:cubicBezTo>
                <a:cubicBezTo>
                  <a:pt x="376297" y="164783"/>
                  <a:pt x="344329" y="133350"/>
                  <a:pt x="304860" y="133350"/>
                </a:cubicBezTo>
                <a:close/>
                <a:moveTo>
                  <a:pt x="280987" y="204787"/>
                </a:moveTo>
                <a:cubicBezTo>
                  <a:pt x="280987" y="191645"/>
                  <a:pt x="291658" y="180975"/>
                  <a:pt x="304800" y="180975"/>
                </a:cubicBezTo>
                <a:cubicBezTo>
                  <a:pt x="317942" y="180975"/>
                  <a:pt x="328613" y="191645"/>
                  <a:pt x="328613" y="204787"/>
                </a:cubicBezTo>
                <a:cubicBezTo>
                  <a:pt x="328613" y="217930"/>
                  <a:pt x="317942" y="228600"/>
                  <a:pt x="304800" y="228600"/>
                </a:cubicBezTo>
                <a:cubicBezTo>
                  <a:pt x="291658" y="228600"/>
                  <a:pt x="280987" y="217930"/>
                  <a:pt x="280987" y="20478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3"/>
          <p:cNvSpPr/>
          <p:nvPr/>
        </p:nvSpPr>
        <p:spPr>
          <a:xfrm>
            <a:off x="1270000" y="4241800"/>
            <a:ext cx="4864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6052C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Geographic Performance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1270000" y="4597400"/>
            <a:ext cx="4864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Which states and zones are over- or under-performing?</a:t>
            </a:r>
            <a:endParaRPr lang="en-US" sz="1600" dirty="0"/>
          </a:p>
        </p:txBody>
      </p:sp>
      <p:sp>
        <p:nvSpPr>
          <p:cNvPr id="20" name="Shape 15"/>
          <p:cNvSpPr/>
          <p:nvPr/>
        </p:nvSpPr>
        <p:spPr>
          <a:xfrm>
            <a:off x="6502400" y="4241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21" name="Shape 16"/>
          <p:cNvSpPr/>
          <p:nvPr/>
        </p:nvSpPr>
        <p:spPr>
          <a:xfrm>
            <a:off x="6673850" y="43942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93923" y="147638"/>
                  <a:pt x="61913" y="115627"/>
                  <a:pt x="61912" y="76200"/>
                </a:cubicBezTo>
                <a:cubicBezTo>
                  <a:pt x="61912" y="36773"/>
                  <a:pt x="93923" y="4763"/>
                  <a:pt x="133350" y="4763"/>
                </a:cubicBezTo>
                <a:cubicBezTo>
                  <a:pt x="172777" y="4763"/>
                  <a:pt x="204787" y="36773"/>
                  <a:pt x="204787" y="76200"/>
                </a:cubicBezTo>
                <a:cubicBezTo>
                  <a:pt x="204787" y="115627"/>
                  <a:pt x="172777" y="147638"/>
                  <a:pt x="133350" y="147638"/>
                </a:cubicBezTo>
                <a:close/>
                <a:moveTo>
                  <a:pt x="115193" y="180975"/>
                </a:moveTo>
                <a:lnTo>
                  <a:pt x="151507" y="180975"/>
                </a:lnTo>
                <a:cubicBezTo>
                  <a:pt x="157282" y="180975"/>
                  <a:pt x="161925" y="185618"/>
                  <a:pt x="161925" y="191393"/>
                </a:cubicBezTo>
                <a:cubicBezTo>
                  <a:pt x="161925" y="193893"/>
                  <a:pt x="161032" y="196275"/>
                  <a:pt x="159425" y="198180"/>
                </a:cubicBezTo>
                <a:lnTo>
                  <a:pt x="143113" y="217230"/>
                </a:lnTo>
                <a:lnTo>
                  <a:pt x="161568" y="285750"/>
                </a:lnTo>
                <a:lnTo>
                  <a:pt x="161925" y="285750"/>
                </a:lnTo>
                <a:lnTo>
                  <a:pt x="182523" y="203299"/>
                </a:lnTo>
                <a:cubicBezTo>
                  <a:pt x="183833" y="198120"/>
                  <a:pt x="189131" y="194965"/>
                  <a:pt x="194131" y="196870"/>
                </a:cubicBezTo>
                <a:cubicBezTo>
                  <a:pt x="230981" y="210919"/>
                  <a:pt x="257175" y="246638"/>
                  <a:pt x="257175" y="288429"/>
                </a:cubicBezTo>
                <a:cubicBezTo>
                  <a:pt x="257175" y="297418"/>
                  <a:pt x="249853" y="304740"/>
                  <a:pt x="240863" y="304740"/>
                </a:cubicBezTo>
                <a:lnTo>
                  <a:pt x="25837" y="304800"/>
                </a:lnTo>
                <a:cubicBezTo>
                  <a:pt x="16847" y="304800"/>
                  <a:pt x="9525" y="297478"/>
                  <a:pt x="9525" y="288488"/>
                </a:cubicBezTo>
                <a:cubicBezTo>
                  <a:pt x="9525" y="246698"/>
                  <a:pt x="35719" y="210979"/>
                  <a:pt x="72569" y="196929"/>
                </a:cubicBezTo>
                <a:cubicBezTo>
                  <a:pt x="77569" y="195024"/>
                  <a:pt x="82868" y="198180"/>
                  <a:pt x="84177" y="203359"/>
                </a:cubicBezTo>
                <a:lnTo>
                  <a:pt x="104775" y="285810"/>
                </a:lnTo>
                <a:lnTo>
                  <a:pt x="105132" y="285810"/>
                </a:lnTo>
                <a:lnTo>
                  <a:pt x="123587" y="217289"/>
                </a:lnTo>
                <a:lnTo>
                  <a:pt x="107275" y="198239"/>
                </a:lnTo>
                <a:cubicBezTo>
                  <a:pt x="105668" y="196334"/>
                  <a:pt x="104775" y="193953"/>
                  <a:pt x="104775" y="191453"/>
                </a:cubicBezTo>
                <a:cubicBezTo>
                  <a:pt x="104775" y="185678"/>
                  <a:pt x="109418" y="181035"/>
                  <a:pt x="115193" y="18103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17"/>
          <p:cNvSpPr/>
          <p:nvPr/>
        </p:nvSpPr>
        <p:spPr>
          <a:xfrm>
            <a:off x="7315200" y="4241800"/>
            <a:ext cx="4927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41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Accountability &amp; Targets</a:t>
            </a:r>
            <a:endParaRPr lang="en-US" sz="1600" dirty="0"/>
          </a:p>
        </p:txBody>
      </p:sp>
      <p:sp>
        <p:nvSpPr>
          <p:cNvPr id="23" name="Text 18"/>
          <p:cNvSpPr/>
          <p:nvPr/>
        </p:nvSpPr>
        <p:spPr>
          <a:xfrm>
            <a:off x="7315200" y="4597400"/>
            <a:ext cx="441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Who is responsible for each region, and how do sales compare to targets?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D31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3545" y="3815080"/>
            <a:ext cx="554736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&amp; Method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28-d2nfa018bjvh7rlj0f60.png"/>
          <p:cNvPicPr>
            <a:picLocks noChangeAspect="1"/>
          </p:cNvPicPr>
          <p:nvPr/>
        </p:nvPicPr>
        <p:blipFill>
          <a:blip r:embed="rId4">
            <a:alphaModFix amt="23000"/>
          </a:blip>
          <a:stretch>
            <a:fillRect/>
          </a:stretch>
        </p:blipFill>
        <p:spPr>
          <a:xfrm rot="5400000" flipH="1">
            <a:off x="8475980" y="2972435"/>
            <a:ext cx="1301115" cy="97663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pic>
        <p:nvPicPr>
          <p:cNvPr id="7" name="Image 2" descr="https://kimi-img.moonshot.cn/pub/slides/slides_tmpl/image/25-08-27-20:07:28-d2nfa018bjvh7rlj0f7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1385" y="1950085"/>
            <a:ext cx="4074795" cy="3778250"/>
          </a:xfrm>
          <a:prstGeom prst="rect">
            <a:avLst/>
          </a:prstGeom>
        </p:spPr>
      </p:pic>
      <p:pic>
        <p:nvPicPr>
          <p:cNvPr id="8" name="Image 3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t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0" y="15748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Data Transformation Pipeline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785416" y="3505200"/>
            <a:ext cx="2159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Raw Data Load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457200" y="3810000"/>
            <a:ext cx="2819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Imported 6 tables (Sales, Product, State, etc.)</a:t>
            </a:r>
            <a:endParaRPr lang="en-US" sz="1600" dirty="0"/>
          </a:p>
        </p:txBody>
      </p:sp>
      <p:sp>
        <p:nvSpPr>
          <p:cNvPr id="9" name="Shape 4"/>
          <p:cNvSpPr/>
          <p:nvPr/>
        </p:nvSpPr>
        <p:spPr>
          <a:xfrm>
            <a:off x="3378200" y="3276600"/>
            <a:ext cx="1206500" cy="50800"/>
          </a:xfrm>
          <a:custGeom>
            <a:avLst/>
            <a:gdLst/>
            <a:ahLst/>
            <a:cxnLst/>
            <a:rect l="l" t="t" r="r" b="b"/>
            <a:pathLst>
              <a:path w="1206500" h="50800">
                <a:moveTo>
                  <a:pt x="25400" y="0"/>
                </a:moveTo>
                <a:lnTo>
                  <a:pt x="1181100" y="0"/>
                </a:lnTo>
                <a:cubicBezTo>
                  <a:pt x="1195119" y="0"/>
                  <a:pt x="1206500" y="11381"/>
                  <a:pt x="1206500" y="25400"/>
                </a:cubicBezTo>
                <a:lnTo>
                  <a:pt x="1206500" y="25400"/>
                </a:lnTo>
                <a:cubicBezTo>
                  <a:pt x="1206500" y="39419"/>
                  <a:pt x="1195119" y="50800"/>
                  <a:pt x="1181100" y="50800"/>
                </a:cubicBezTo>
                <a:lnTo>
                  <a:pt x="25400" y="50800"/>
                </a:lnTo>
                <a:cubicBezTo>
                  <a:pt x="11381" y="50800"/>
                  <a:pt x="0" y="39419"/>
                  <a:pt x="0" y="254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3341B8"/>
              </a:gs>
              <a:gs pos="100000">
                <a:srgbClr val="6052C8"/>
              </a:gs>
            </a:gsLst>
            <a:lin ang="0" scaled="1"/>
          </a:gradFill>
          <a:ln/>
        </p:spPr>
      </p:sp>
      <p:sp>
        <p:nvSpPr>
          <p:cNvPr id="10" name="Shape 5"/>
          <p:cNvSpPr/>
          <p:nvPr/>
        </p:nvSpPr>
        <p:spPr>
          <a:xfrm>
            <a:off x="5588000" y="2387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1" name="Shape 6"/>
          <p:cNvSpPr/>
          <p:nvPr/>
        </p:nvSpPr>
        <p:spPr>
          <a:xfrm>
            <a:off x="5838825" y="26670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48756"/>
                </a:moveTo>
                <a:cubicBezTo>
                  <a:pt x="517118" y="37594"/>
                  <a:pt x="517118" y="19467"/>
                  <a:pt x="505956" y="8305"/>
                </a:cubicBezTo>
                <a:cubicBezTo>
                  <a:pt x="494794" y="-2857"/>
                  <a:pt x="476667" y="-2857"/>
                  <a:pt x="465505" y="8305"/>
                </a:cubicBezTo>
                <a:lnTo>
                  <a:pt x="294055" y="179755"/>
                </a:lnTo>
                <a:lnTo>
                  <a:pt x="263069" y="148769"/>
                </a:lnTo>
                <a:cubicBezTo>
                  <a:pt x="259318" y="145018"/>
                  <a:pt x="254139" y="142875"/>
                  <a:pt x="248781" y="142875"/>
                </a:cubicBezTo>
                <a:cubicBezTo>
                  <a:pt x="237619" y="142875"/>
                  <a:pt x="228600" y="151894"/>
                  <a:pt x="228600" y="163056"/>
                </a:cubicBezTo>
                <a:lnTo>
                  <a:pt x="228600" y="189041"/>
                </a:lnTo>
                <a:lnTo>
                  <a:pt x="325309" y="285750"/>
                </a:lnTo>
                <a:lnTo>
                  <a:pt x="351294" y="285750"/>
                </a:lnTo>
                <a:cubicBezTo>
                  <a:pt x="362456" y="285750"/>
                  <a:pt x="371475" y="276731"/>
                  <a:pt x="371475" y="265569"/>
                </a:cubicBezTo>
                <a:cubicBezTo>
                  <a:pt x="371475" y="260211"/>
                  <a:pt x="369332" y="255032"/>
                  <a:pt x="365581" y="251281"/>
                </a:cubicBezTo>
                <a:lnTo>
                  <a:pt x="334595" y="220295"/>
                </a:lnTo>
                <a:lnTo>
                  <a:pt x="506045" y="48845"/>
                </a:lnTo>
                <a:close/>
                <a:moveTo>
                  <a:pt x="304592" y="315575"/>
                </a:moveTo>
                <a:lnTo>
                  <a:pt x="198775" y="209758"/>
                </a:lnTo>
                <a:cubicBezTo>
                  <a:pt x="160645" y="206454"/>
                  <a:pt x="122694" y="220206"/>
                  <a:pt x="95369" y="247531"/>
                </a:cubicBezTo>
                <a:lnTo>
                  <a:pt x="88225" y="254675"/>
                </a:lnTo>
                <a:cubicBezTo>
                  <a:pt x="68312" y="274588"/>
                  <a:pt x="57150" y="301556"/>
                  <a:pt x="57150" y="329684"/>
                </a:cubicBezTo>
                <a:cubicBezTo>
                  <a:pt x="57150" y="335756"/>
                  <a:pt x="63490" y="339685"/>
                  <a:pt x="68937" y="337006"/>
                </a:cubicBezTo>
                <a:lnTo>
                  <a:pt x="114568" y="314236"/>
                </a:lnTo>
                <a:cubicBezTo>
                  <a:pt x="119033" y="312003"/>
                  <a:pt x="123051" y="317897"/>
                  <a:pt x="119390" y="321290"/>
                </a:cubicBezTo>
                <a:lnTo>
                  <a:pt x="6519" y="422731"/>
                </a:lnTo>
                <a:cubicBezTo>
                  <a:pt x="2411" y="426482"/>
                  <a:pt x="0" y="431840"/>
                  <a:pt x="0" y="437465"/>
                </a:cubicBezTo>
                <a:cubicBezTo>
                  <a:pt x="0" y="448360"/>
                  <a:pt x="8840" y="457200"/>
                  <a:pt x="19735" y="457200"/>
                </a:cubicBezTo>
                <a:lnTo>
                  <a:pt x="174486" y="457200"/>
                </a:lnTo>
                <a:cubicBezTo>
                  <a:pt x="209133" y="457200"/>
                  <a:pt x="242262" y="443448"/>
                  <a:pt x="266819" y="418981"/>
                </a:cubicBezTo>
                <a:cubicBezTo>
                  <a:pt x="294144" y="391656"/>
                  <a:pt x="307806" y="353705"/>
                  <a:pt x="304592" y="315575"/>
                </a:cubicBez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2" name="Text 7"/>
          <p:cNvSpPr/>
          <p:nvPr/>
        </p:nvSpPr>
        <p:spPr>
          <a:xfrm>
            <a:off x="5059561" y="3505200"/>
            <a:ext cx="207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Data Cleaning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4686300" y="3810000"/>
            <a:ext cx="2819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Removed dupes, standardized currencies to ₦.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7607300" y="3276600"/>
            <a:ext cx="1206500" cy="50800"/>
          </a:xfrm>
          <a:custGeom>
            <a:avLst/>
            <a:gdLst/>
            <a:ahLst/>
            <a:cxnLst/>
            <a:rect l="l" t="t" r="r" b="b"/>
            <a:pathLst>
              <a:path w="1206500" h="50800">
                <a:moveTo>
                  <a:pt x="25400" y="0"/>
                </a:moveTo>
                <a:lnTo>
                  <a:pt x="1181100" y="0"/>
                </a:lnTo>
                <a:cubicBezTo>
                  <a:pt x="1195119" y="0"/>
                  <a:pt x="1206500" y="11381"/>
                  <a:pt x="1206500" y="25400"/>
                </a:cubicBezTo>
                <a:lnTo>
                  <a:pt x="1206500" y="25400"/>
                </a:lnTo>
                <a:cubicBezTo>
                  <a:pt x="1206500" y="39419"/>
                  <a:pt x="1195119" y="50800"/>
                  <a:pt x="1181100" y="50800"/>
                </a:cubicBezTo>
                <a:lnTo>
                  <a:pt x="25400" y="50800"/>
                </a:lnTo>
                <a:cubicBezTo>
                  <a:pt x="11381" y="50800"/>
                  <a:pt x="0" y="39419"/>
                  <a:pt x="0" y="254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6052C8"/>
              </a:gs>
              <a:gs pos="100000">
                <a:srgbClr val="4D5EFF"/>
              </a:gs>
            </a:gsLst>
            <a:lin ang="0" scaled="1"/>
          </a:gradFill>
          <a:ln/>
        </p:spPr>
      </p:sp>
      <p:sp>
        <p:nvSpPr>
          <p:cNvPr id="15" name="Shape 10"/>
          <p:cNvSpPr/>
          <p:nvPr/>
        </p:nvSpPr>
        <p:spPr>
          <a:xfrm>
            <a:off x="9817100" y="2387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D5EFF">
              <a:alpha val="10196"/>
            </a:srgbClr>
          </a:solidFill>
          <a:ln/>
        </p:spPr>
      </p:sp>
      <p:sp>
        <p:nvSpPr>
          <p:cNvPr id="16" name="Shape 11"/>
          <p:cNvSpPr/>
          <p:nvPr/>
        </p:nvSpPr>
        <p:spPr>
          <a:xfrm>
            <a:off x="10096500" y="2667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71450" y="57150"/>
                </a:moveTo>
                <a:cubicBezTo>
                  <a:pt x="171450" y="41344"/>
                  <a:pt x="184219" y="28575"/>
                  <a:pt x="200025" y="28575"/>
                </a:cubicBezTo>
                <a:lnTo>
                  <a:pt x="257175" y="28575"/>
                </a:lnTo>
                <a:cubicBezTo>
                  <a:pt x="272981" y="28575"/>
                  <a:pt x="285750" y="41344"/>
                  <a:pt x="285750" y="57150"/>
                </a:cubicBezTo>
                <a:lnTo>
                  <a:pt x="285750" y="114300"/>
                </a:lnTo>
                <a:cubicBezTo>
                  <a:pt x="285750" y="130106"/>
                  <a:pt x="272981" y="142875"/>
                  <a:pt x="257175" y="142875"/>
                </a:cubicBezTo>
                <a:lnTo>
                  <a:pt x="250031" y="142875"/>
                </a:lnTo>
                <a:lnTo>
                  <a:pt x="250031" y="200025"/>
                </a:lnTo>
                <a:lnTo>
                  <a:pt x="357188" y="200025"/>
                </a:lnTo>
                <a:cubicBezTo>
                  <a:pt x="392728" y="200025"/>
                  <a:pt x="421481" y="228779"/>
                  <a:pt x="421481" y="264319"/>
                </a:cubicBezTo>
                <a:lnTo>
                  <a:pt x="421481" y="314325"/>
                </a:lnTo>
                <a:lnTo>
                  <a:pt x="428625" y="314325"/>
                </a:lnTo>
                <a:cubicBezTo>
                  <a:pt x="444431" y="314325"/>
                  <a:pt x="457200" y="327094"/>
                  <a:pt x="457200" y="342900"/>
                </a:cubicBezTo>
                <a:lnTo>
                  <a:pt x="457200" y="400050"/>
                </a:lnTo>
                <a:cubicBezTo>
                  <a:pt x="457200" y="415856"/>
                  <a:pt x="444431" y="428625"/>
                  <a:pt x="428625" y="428625"/>
                </a:cubicBezTo>
                <a:lnTo>
                  <a:pt x="371475" y="428625"/>
                </a:lnTo>
                <a:cubicBezTo>
                  <a:pt x="355669" y="428625"/>
                  <a:pt x="342900" y="415856"/>
                  <a:pt x="342900" y="400050"/>
                </a:cubicBezTo>
                <a:lnTo>
                  <a:pt x="342900" y="342900"/>
                </a:lnTo>
                <a:cubicBezTo>
                  <a:pt x="342900" y="327094"/>
                  <a:pt x="355669" y="314325"/>
                  <a:pt x="371475" y="314325"/>
                </a:cubicBezTo>
                <a:lnTo>
                  <a:pt x="378619" y="314325"/>
                </a:lnTo>
                <a:lnTo>
                  <a:pt x="378619" y="264319"/>
                </a:lnTo>
                <a:cubicBezTo>
                  <a:pt x="378619" y="252442"/>
                  <a:pt x="369064" y="242888"/>
                  <a:pt x="357188" y="242888"/>
                </a:cubicBezTo>
                <a:lnTo>
                  <a:pt x="250031" y="242888"/>
                </a:lnTo>
                <a:lnTo>
                  <a:pt x="250031" y="314325"/>
                </a:lnTo>
                <a:lnTo>
                  <a:pt x="257175" y="314325"/>
                </a:lnTo>
                <a:cubicBezTo>
                  <a:pt x="272981" y="314325"/>
                  <a:pt x="285750" y="327094"/>
                  <a:pt x="285750" y="342900"/>
                </a:cubicBezTo>
                <a:lnTo>
                  <a:pt x="285750" y="400050"/>
                </a:lnTo>
                <a:cubicBezTo>
                  <a:pt x="285750" y="415856"/>
                  <a:pt x="272981" y="428625"/>
                  <a:pt x="257175" y="428625"/>
                </a:cubicBezTo>
                <a:lnTo>
                  <a:pt x="200025" y="428625"/>
                </a:lnTo>
                <a:cubicBezTo>
                  <a:pt x="184219" y="428625"/>
                  <a:pt x="171450" y="415856"/>
                  <a:pt x="171450" y="400050"/>
                </a:cubicBezTo>
                <a:lnTo>
                  <a:pt x="171450" y="342900"/>
                </a:lnTo>
                <a:cubicBezTo>
                  <a:pt x="171450" y="327094"/>
                  <a:pt x="184219" y="314325"/>
                  <a:pt x="200025" y="314325"/>
                </a:cubicBezTo>
                <a:lnTo>
                  <a:pt x="207169" y="314325"/>
                </a:lnTo>
                <a:lnTo>
                  <a:pt x="207169" y="242888"/>
                </a:lnTo>
                <a:lnTo>
                  <a:pt x="100013" y="242888"/>
                </a:lnTo>
                <a:cubicBezTo>
                  <a:pt x="88136" y="242888"/>
                  <a:pt x="78581" y="252442"/>
                  <a:pt x="78581" y="264319"/>
                </a:cubicBezTo>
                <a:lnTo>
                  <a:pt x="78581" y="314325"/>
                </a:lnTo>
                <a:lnTo>
                  <a:pt x="85725" y="314325"/>
                </a:lnTo>
                <a:cubicBezTo>
                  <a:pt x="101531" y="314325"/>
                  <a:pt x="114300" y="327094"/>
                  <a:pt x="114300" y="342900"/>
                </a:cubicBezTo>
                <a:lnTo>
                  <a:pt x="114300" y="400050"/>
                </a:lnTo>
                <a:cubicBezTo>
                  <a:pt x="114300" y="415856"/>
                  <a:pt x="101531" y="428625"/>
                  <a:pt x="85725" y="428625"/>
                </a:cubicBezTo>
                <a:lnTo>
                  <a:pt x="28575" y="428625"/>
                </a:lnTo>
                <a:cubicBezTo>
                  <a:pt x="12769" y="428625"/>
                  <a:pt x="0" y="415856"/>
                  <a:pt x="0" y="400050"/>
                </a:cubicBezTo>
                <a:lnTo>
                  <a:pt x="0" y="342900"/>
                </a:lnTo>
                <a:cubicBezTo>
                  <a:pt x="0" y="327094"/>
                  <a:pt x="12769" y="314325"/>
                  <a:pt x="28575" y="314325"/>
                </a:cubicBezTo>
                <a:lnTo>
                  <a:pt x="35719" y="314325"/>
                </a:lnTo>
                <a:lnTo>
                  <a:pt x="35719" y="264319"/>
                </a:lnTo>
                <a:cubicBezTo>
                  <a:pt x="35719" y="228779"/>
                  <a:pt x="64472" y="200025"/>
                  <a:pt x="100013" y="200025"/>
                </a:cubicBezTo>
                <a:lnTo>
                  <a:pt x="207169" y="200025"/>
                </a:lnTo>
                <a:lnTo>
                  <a:pt x="207169" y="142875"/>
                </a:lnTo>
                <a:lnTo>
                  <a:pt x="200025" y="142875"/>
                </a:lnTo>
                <a:cubicBezTo>
                  <a:pt x="184219" y="142875"/>
                  <a:pt x="171450" y="130106"/>
                  <a:pt x="171450" y="114300"/>
                </a:cubicBezTo>
                <a:lnTo>
                  <a:pt x="171450" y="57150"/>
                </a:lnTo>
                <a:close/>
              </a:path>
            </a:pathLst>
          </a:custGeom>
          <a:solidFill>
            <a:srgbClr val="4D5EFF"/>
          </a:solidFill>
          <a:ln/>
        </p:spPr>
      </p:sp>
      <p:sp>
        <p:nvSpPr>
          <p:cNvPr id="17" name="Text 12"/>
          <p:cNvSpPr/>
          <p:nvPr/>
        </p:nvSpPr>
        <p:spPr>
          <a:xfrm>
            <a:off x="9367838" y="3505200"/>
            <a:ext cx="1917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Star Schema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8915400" y="3810000"/>
            <a:ext cx="2819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Built a central fact table with related dimensions.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457200" y="4826000"/>
            <a:ext cx="1127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41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Result:</a:t>
            </a: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 clean, scalable data model ready for complex analysis and visualization, including a population table for per-capita insights.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1397804" y="3002043"/>
            <a:ext cx="898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x</a:t>
            </a:r>
            <a:r>
              <a:rPr lang="en-US" sz="2000" b="1" dirty="0" err="1" smtClean="0">
                <a:solidFill>
                  <a:schemeClr val="tx2">
                    <a:lumMod val="75000"/>
                    <a:lumOff val="25000"/>
                  </a:schemeClr>
                </a:solidFill>
              </a:rPr>
              <a:t>lsx</a:t>
            </a:r>
            <a:endParaRPr lang="en-US" sz="20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498" y="847580"/>
            <a:ext cx="9920047" cy="55654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48111" y="339579"/>
            <a:ext cx="5064369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 smtClean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</a:rPr>
              <a:t>Star Schema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19825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2338" y="-42203"/>
            <a:ext cx="1000297" cy="1080429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0" y="120452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Engine: Key DAX Measures</a:t>
            </a:r>
            <a:endParaRPr lang="en-US" sz="1600" dirty="0"/>
          </a:p>
        </p:txBody>
      </p:sp>
      <p:sp>
        <p:nvSpPr>
          <p:cNvPr id="6" name="Shape 1"/>
          <p:cNvSpPr/>
          <p:nvPr/>
        </p:nvSpPr>
        <p:spPr>
          <a:xfrm>
            <a:off x="254000" y="1034852"/>
            <a:ext cx="5689600" cy="2616200"/>
          </a:xfrm>
          <a:custGeom>
            <a:avLst/>
            <a:gdLst/>
            <a:ahLst/>
            <a:cxnLst/>
            <a:rect l="l" t="t" r="r" b="b"/>
            <a:pathLst>
              <a:path w="5689600" h="2616200">
                <a:moveTo>
                  <a:pt x="101587" y="0"/>
                </a:moveTo>
                <a:lnTo>
                  <a:pt x="5588013" y="0"/>
                </a:lnTo>
                <a:cubicBezTo>
                  <a:pt x="5644118" y="0"/>
                  <a:pt x="5689600" y="45482"/>
                  <a:pt x="5689600" y="101587"/>
                </a:cubicBezTo>
                <a:lnTo>
                  <a:pt x="5689600" y="2514613"/>
                </a:lnTo>
                <a:cubicBezTo>
                  <a:pt x="5689600" y="2570718"/>
                  <a:pt x="5644118" y="2616200"/>
                  <a:pt x="5588013" y="2616200"/>
                </a:cubicBezTo>
                <a:lnTo>
                  <a:pt x="101587" y="2616200"/>
                </a:lnTo>
                <a:cubicBezTo>
                  <a:pt x="45482" y="2616200"/>
                  <a:pt x="0" y="2570718"/>
                  <a:pt x="0" y="2514613"/>
                </a:cubicBezTo>
                <a:lnTo>
                  <a:pt x="0" y="101587"/>
                </a:lnTo>
                <a:cubicBezTo>
                  <a:pt x="0" y="45520"/>
                  <a:pt x="45520" y="0"/>
                  <a:pt x="101587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" name="Text 2"/>
          <p:cNvSpPr/>
          <p:nvPr/>
        </p:nvSpPr>
        <p:spPr>
          <a:xfrm>
            <a:off x="558800" y="1339652"/>
            <a:ext cx="5588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41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Total Sales</a:t>
            </a:r>
            <a:endParaRPr lang="en-US" sz="1600" dirty="0"/>
          </a:p>
        </p:txBody>
      </p:sp>
      <p:sp>
        <p:nvSpPr>
          <p:cNvPr id="8" name="Shape 3"/>
          <p:cNvSpPr/>
          <p:nvPr/>
        </p:nvSpPr>
        <p:spPr>
          <a:xfrm>
            <a:off x="558800" y="1796852"/>
            <a:ext cx="5080000" cy="939800"/>
          </a:xfrm>
          <a:custGeom>
            <a:avLst/>
            <a:gdLst/>
            <a:ahLst/>
            <a:cxnLst/>
            <a:rect l="l" t="t" r="r" b="b"/>
            <a:pathLst>
              <a:path w="5080000" h="939800">
                <a:moveTo>
                  <a:pt x="76199" y="0"/>
                </a:moveTo>
                <a:lnTo>
                  <a:pt x="5003801" y="0"/>
                </a:lnTo>
                <a:cubicBezTo>
                  <a:pt x="5045885" y="0"/>
                  <a:pt x="5080000" y="34115"/>
                  <a:pt x="5080000" y="76199"/>
                </a:cubicBezTo>
                <a:lnTo>
                  <a:pt x="5080000" y="863601"/>
                </a:lnTo>
                <a:cubicBezTo>
                  <a:pt x="5080000" y="905685"/>
                  <a:pt x="5045885" y="939800"/>
                  <a:pt x="5003801" y="939800"/>
                </a:cubicBezTo>
                <a:lnTo>
                  <a:pt x="76199" y="939800"/>
                </a:lnTo>
                <a:cubicBezTo>
                  <a:pt x="34115" y="939800"/>
                  <a:pt x="0" y="905685"/>
                  <a:pt x="0" y="863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 t="124" b="124"/>
          <a:stretch/>
        </p:blipFill>
        <p:spPr>
          <a:xfrm>
            <a:off x="711200" y="2127052"/>
            <a:ext cx="3556000" cy="279400"/>
          </a:xfrm>
          <a:prstGeom prst="roundRect">
            <a:avLst>
              <a:gd name="adj" fmla="val 0"/>
            </a:avLst>
          </a:prstGeom>
        </p:spPr>
      </p:pic>
      <p:sp>
        <p:nvSpPr>
          <p:cNvPr id="10" name="Text 4"/>
          <p:cNvSpPr/>
          <p:nvPr/>
        </p:nvSpPr>
        <p:spPr>
          <a:xfrm>
            <a:off x="558800" y="2834878"/>
            <a:ext cx="5080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core measure, calculating gross sales by multiplying unit price and quantity for every transaction.</a:t>
            </a:r>
            <a:endParaRPr lang="en-US" sz="1600" dirty="0"/>
          </a:p>
        </p:txBody>
      </p:sp>
      <p:sp>
        <p:nvSpPr>
          <p:cNvPr id="11" name="Shape 5"/>
          <p:cNvSpPr/>
          <p:nvPr/>
        </p:nvSpPr>
        <p:spPr>
          <a:xfrm>
            <a:off x="6248400" y="1034852"/>
            <a:ext cx="5689600" cy="2616200"/>
          </a:xfrm>
          <a:custGeom>
            <a:avLst/>
            <a:gdLst/>
            <a:ahLst/>
            <a:cxnLst/>
            <a:rect l="l" t="t" r="r" b="b"/>
            <a:pathLst>
              <a:path w="5689600" h="2616200">
                <a:moveTo>
                  <a:pt x="101587" y="0"/>
                </a:moveTo>
                <a:lnTo>
                  <a:pt x="5588013" y="0"/>
                </a:lnTo>
                <a:cubicBezTo>
                  <a:pt x="5644118" y="0"/>
                  <a:pt x="5689600" y="45482"/>
                  <a:pt x="5689600" y="101587"/>
                </a:cubicBezTo>
                <a:lnTo>
                  <a:pt x="5689600" y="2514613"/>
                </a:lnTo>
                <a:cubicBezTo>
                  <a:pt x="5689600" y="2570718"/>
                  <a:pt x="5644118" y="2616200"/>
                  <a:pt x="5588013" y="2616200"/>
                </a:cubicBezTo>
                <a:lnTo>
                  <a:pt x="101587" y="2616200"/>
                </a:lnTo>
                <a:cubicBezTo>
                  <a:pt x="45482" y="2616200"/>
                  <a:pt x="0" y="2570718"/>
                  <a:pt x="0" y="2514613"/>
                </a:cubicBezTo>
                <a:lnTo>
                  <a:pt x="0" y="101587"/>
                </a:lnTo>
                <a:cubicBezTo>
                  <a:pt x="0" y="45520"/>
                  <a:pt x="45520" y="0"/>
                  <a:pt x="101587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Text 6"/>
          <p:cNvSpPr/>
          <p:nvPr/>
        </p:nvSpPr>
        <p:spPr>
          <a:xfrm>
            <a:off x="6553200" y="1339652"/>
            <a:ext cx="5588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6052C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 Order Quantity</a:t>
            </a:r>
            <a:endParaRPr lang="en-US" sz="1600" dirty="0"/>
          </a:p>
        </p:txBody>
      </p:sp>
      <p:sp>
        <p:nvSpPr>
          <p:cNvPr id="13" name="Shape 7"/>
          <p:cNvSpPr/>
          <p:nvPr/>
        </p:nvSpPr>
        <p:spPr>
          <a:xfrm>
            <a:off x="6553200" y="1796852"/>
            <a:ext cx="5080000" cy="939800"/>
          </a:xfrm>
          <a:custGeom>
            <a:avLst/>
            <a:gdLst/>
            <a:ahLst/>
            <a:cxnLst/>
            <a:rect l="l" t="t" r="r" b="b"/>
            <a:pathLst>
              <a:path w="5080000" h="939800">
                <a:moveTo>
                  <a:pt x="76199" y="0"/>
                </a:moveTo>
                <a:lnTo>
                  <a:pt x="5003801" y="0"/>
                </a:lnTo>
                <a:cubicBezTo>
                  <a:pt x="5045885" y="0"/>
                  <a:pt x="5080000" y="34115"/>
                  <a:pt x="5080000" y="76199"/>
                </a:cubicBezTo>
                <a:lnTo>
                  <a:pt x="5080000" y="863601"/>
                </a:lnTo>
                <a:cubicBezTo>
                  <a:pt x="5080000" y="905685"/>
                  <a:pt x="5045885" y="939800"/>
                  <a:pt x="5003801" y="939800"/>
                </a:cubicBezTo>
                <a:lnTo>
                  <a:pt x="76199" y="939800"/>
                </a:lnTo>
                <a:cubicBezTo>
                  <a:pt x="34115" y="939800"/>
                  <a:pt x="0" y="905685"/>
                  <a:pt x="0" y="863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 t="226" b="226"/>
          <a:stretch/>
        </p:blipFill>
        <p:spPr>
          <a:xfrm>
            <a:off x="6705600" y="2127052"/>
            <a:ext cx="2806700" cy="279400"/>
          </a:xfrm>
          <a:prstGeom prst="roundRect">
            <a:avLst>
              <a:gd name="adj" fmla="val 0"/>
            </a:avLst>
          </a:prstGeom>
        </p:spPr>
      </p:pic>
      <p:sp>
        <p:nvSpPr>
          <p:cNvPr id="15" name="Text 8"/>
          <p:cNvSpPr/>
          <p:nvPr/>
        </p:nvSpPr>
        <p:spPr>
          <a:xfrm>
            <a:off x="6553200" y="2834878"/>
            <a:ext cx="5080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Provides a count of total items sold, useful for inventory and operations analysis.</a:t>
            </a: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254000" y="3952478"/>
            <a:ext cx="5689600" cy="2781300"/>
          </a:xfrm>
          <a:custGeom>
            <a:avLst/>
            <a:gdLst/>
            <a:ahLst/>
            <a:cxnLst/>
            <a:rect l="l" t="t" r="r" b="b"/>
            <a:pathLst>
              <a:path w="5689600" h="2781300">
                <a:moveTo>
                  <a:pt x="101601" y="0"/>
                </a:moveTo>
                <a:lnTo>
                  <a:pt x="5587999" y="0"/>
                </a:lnTo>
                <a:cubicBezTo>
                  <a:pt x="5644112" y="0"/>
                  <a:pt x="5689600" y="45488"/>
                  <a:pt x="5689600" y="101601"/>
                </a:cubicBezTo>
                <a:lnTo>
                  <a:pt x="5689600" y="2679699"/>
                </a:lnTo>
                <a:cubicBezTo>
                  <a:pt x="5689600" y="2735812"/>
                  <a:pt x="5644112" y="2781300"/>
                  <a:pt x="5587999" y="2781300"/>
                </a:cubicBezTo>
                <a:lnTo>
                  <a:pt x="101601" y="2781300"/>
                </a:lnTo>
                <a:cubicBezTo>
                  <a:pt x="45488" y="2781300"/>
                  <a:pt x="0" y="2735812"/>
                  <a:pt x="0" y="26796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7" name="Text 10"/>
          <p:cNvSpPr/>
          <p:nvPr/>
        </p:nvSpPr>
        <p:spPr>
          <a:xfrm>
            <a:off x="558800" y="4257278"/>
            <a:ext cx="5588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D5E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 Comparisons</a:t>
            </a: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58800" y="4714478"/>
            <a:ext cx="5080000" cy="1104900"/>
          </a:xfrm>
          <a:custGeom>
            <a:avLst/>
            <a:gdLst/>
            <a:ahLst/>
            <a:cxnLst/>
            <a:rect l="l" t="t" r="r" b="b"/>
            <a:pathLst>
              <a:path w="5080000" h="1104900">
                <a:moveTo>
                  <a:pt x="76205" y="0"/>
                </a:moveTo>
                <a:lnTo>
                  <a:pt x="5003795" y="0"/>
                </a:lnTo>
                <a:cubicBezTo>
                  <a:pt x="5045882" y="0"/>
                  <a:pt x="5080000" y="34118"/>
                  <a:pt x="5080000" y="76205"/>
                </a:cubicBezTo>
                <a:lnTo>
                  <a:pt x="5080000" y="1028695"/>
                </a:lnTo>
                <a:cubicBezTo>
                  <a:pt x="5080000" y="1070782"/>
                  <a:pt x="5045882" y="1104900"/>
                  <a:pt x="500379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 t="732" b="732"/>
          <a:stretch/>
        </p:blipFill>
        <p:spPr>
          <a:xfrm>
            <a:off x="711200" y="5044678"/>
            <a:ext cx="3048000" cy="444500"/>
          </a:xfrm>
          <a:prstGeom prst="roundRect">
            <a:avLst>
              <a:gd name="adj" fmla="val 0"/>
            </a:avLst>
          </a:prstGeom>
        </p:spPr>
      </p:pic>
      <p:sp>
        <p:nvSpPr>
          <p:cNvPr id="20" name="Text 12"/>
          <p:cNvSpPr/>
          <p:nvPr/>
        </p:nvSpPr>
        <p:spPr>
          <a:xfrm>
            <a:off x="558800" y="5924748"/>
            <a:ext cx="5080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Flexible measures to benchmark performance against predefined minimum and maximum sales goals.</a:t>
            </a:r>
            <a:endParaRPr lang="en-US" sz="1600" dirty="0"/>
          </a:p>
        </p:txBody>
      </p:sp>
      <p:sp>
        <p:nvSpPr>
          <p:cNvPr id="21" name="Shape 13"/>
          <p:cNvSpPr/>
          <p:nvPr/>
        </p:nvSpPr>
        <p:spPr>
          <a:xfrm>
            <a:off x="6248400" y="3952478"/>
            <a:ext cx="5689600" cy="2781300"/>
          </a:xfrm>
          <a:custGeom>
            <a:avLst/>
            <a:gdLst/>
            <a:ahLst/>
            <a:cxnLst/>
            <a:rect l="l" t="t" r="r" b="b"/>
            <a:pathLst>
              <a:path w="5689600" h="2781300">
                <a:moveTo>
                  <a:pt x="101601" y="0"/>
                </a:moveTo>
                <a:lnTo>
                  <a:pt x="5587999" y="0"/>
                </a:lnTo>
                <a:cubicBezTo>
                  <a:pt x="5644112" y="0"/>
                  <a:pt x="5689600" y="45488"/>
                  <a:pt x="5689600" y="101601"/>
                </a:cubicBezTo>
                <a:lnTo>
                  <a:pt x="5689600" y="2679699"/>
                </a:lnTo>
                <a:cubicBezTo>
                  <a:pt x="5689600" y="2735812"/>
                  <a:pt x="5644112" y="2781300"/>
                  <a:pt x="5587999" y="2781300"/>
                </a:cubicBezTo>
                <a:lnTo>
                  <a:pt x="101601" y="2781300"/>
                </a:lnTo>
                <a:cubicBezTo>
                  <a:pt x="45488" y="2781300"/>
                  <a:pt x="0" y="2735812"/>
                  <a:pt x="0" y="26796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2" name="Text 14"/>
          <p:cNvSpPr/>
          <p:nvPr/>
        </p:nvSpPr>
        <p:spPr>
          <a:xfrm>
            <a:off x="6553200" y="4257278"/>
            <a:ext cx="5588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 Intelligence</a:t>
            </a:r>
            <a:endParaRPr lang="en-US" sz="1600" dirty="0"/>
          </a:p>
        </p:txBody>
      </p:sp>
      <p:sp>
        <p:nvSpPr>
          <p:cNvPr id="23" name="Shape 15"/>
          <p:cNvSpPr/>
          <p:nvPr/>
        </p:nvSpPr>
        <p:spPr>
          <a:xfrm>
            <a:off x="6553200" y="4714478"/>
            <a:ext cx="5080000" cy="1066800"/>
          </a:xfrm>
          <a:custGeom>
            <a:avLst/>
            <a:gdLst/>
            <a:ahLst/>
            <a:cxnLst/>
            <a:rect l="l" t="t" r="r" b="b"/>
            <a:pathLst>
              <a:path w="5080000" h="1066800">
                <a:moveTo>
                  <a:pt x="76202" y="0"/>
                </a:moveTo>
                <a:lnTo>
                  <a:pt x="5003798" y="0"/>
                </a:lnTo>
                <a:cubicBezTo>
                  <a:pt x="5045883" y="0"/>
                  <a:pt x="5080000" y="34117"/>
                  <a:pt x="5080000" y="76202"/>
                </a:cubicBezTo>
                <a:lnTo>
                  <a:pt x="5080000" y="990598"/>
                </a:lnTo>
                <a:cubicBezTo>
                  <a:pt x="5080000" y="1032683"/>
                  <a:pt x="5045883" y="1066800"/>
                  <a:pt x="5003798" y="1066800"/>
                </a:cubicBezTo>
                <a:lnTo>
                  <a:pt x="76202" y="1066800"/>
                </a:lnTo>
                <a:cubicBezTo>
                  <a:pt x="34117" y="1066800"/>
                  <a:pt x="0" y="1032683"/>
                  <a:pt x="0" y="9905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pic>
        <p:nvPicPr>
          <p:cNvPr id="24" name="Image 6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rcRect t="787" b="787"/>
          <a:stretch/>
        </p:blipFill>
        <p:spPr>
          <a:xfrm>
            <a:off x="6705600" y="5044678"/>
            <a:ext cx="3606800" cy="406400"/>
          </a:xfrm>
          <a:prstGeom prst="roundRect">
            <a:avLst>
              <a:gd name="adj" fmla="val 0"/>
            </a:avLst>
          </a:prstGeom>
        </p:spPr>
      </p:pic>
      <p:sp>
        <p:nvSpPr>
          <p:cNvPr id="25" name="Text 16"/>
          <p:cNvSpPr/>
          <p:nvPr/>
        </p:nvSpPr>
        <p:spPr>
          <a:xfrm>
            <a:off x="6553200" y="5888236"/>
            <a:ext cx="5080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Enables analysis of sales trends over time (Year-over-Year, Quarter-over-Quarter).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FFFFFF"/>
      </a:dk1>
      <a:lt1>
        <a:sysClr val="window" lastClr="000000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691</Words>
  <Application>Microsoft Office PowerPoint</Application>
  <PresentationFormat>Widescreen</PresentationFormat>
  <Paragraphs>129</Paragraphs>
  <Slides>21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Arial</vt:lpstr>
      <vt:lpstr>MiSans</vt:lpstr>
      <vt:lpstr>Noto Sans SC</vt:lpstr>
      <vt:lpstr>Trebuchet MS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Nigeria E-Sales Command Deck</dc:title>
  <dc:subject>Nigeria E-Sales Command Deck</dc:subject>
  <dc:creator>Kimi</dc:creator>
  <cp:lastModifiedBy>HP</cp:lastModifiedBy>
  <cp:revision>9</cp:revision>
  <dcterms:created xsi:type="dcterms:W3CDTF">2025-10-23T06:03:37Z</dcterms:created>
  <dcterms:modified xsi:type="dcterms:W3CDTF">2025-10-23T07:21:58Z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{"Label":"Nigeria E-Sales Command Deck","ContentProducer":"001191110108MACG2KBH8F10000","ProduceID":"d3sruf8l3dc6r8j5kjqg","ReservedCode1":"","ContentPropagator":"001191110108MACG2KBH8F20000","PropagateID":"d3sruf8l3dc6r8j5kjqg","ReservedCode2":""}</vt:lpwstr>
  </property>
</Properties>
</file>